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260" r:id="rId3"/>
    <p:sldId id="261" r:id="rId4"/>
    <p:sldId id="331" r:id="rId5"/>
    <p:sldId id="257" r:id="rId6"/>
    <p:sldId id="258" r:id="rId7"/>
    <p:sldId id="262" r:id="rId8"/>
    <p:sldId id="264" r:id="rId9"/>
    <p:sldId id="266" r:id="rId10"/>
    <p:sldId id="265" r:id="rId11"/>
    <p:sldId id="259" r:id="rId12"/>
    <p:sldId id="263" r:id="rId13"/>
    <p:sldId id="324" r:id="rId14"/>
    <p:sldId id="321" r:id="rId15"/>
    <p:sldId id="322" r:id="rId16"/>
    <p:sldId id="323" r:id="rId17"/>
    <p:sldId id="279" r:id="rId18"/>
    <p:sldId id="325" r:id="rId19"/>
    <p:sldId id="267" r:id="rId20"/>
    <p:sldId id="268" r:id="rId21"/>
    <p:sldId id="269" r:id="rId22"/>
    <p:sldId id="270" r:id="rId23"/>
    <p:sldId id="271" r:id="rId24"/>
    <p:sldId id="272" r:id="rId25"/>
    <p:sldId id="273" r:id="rId26"/>
    <p:sldId id="274" r:id="rId27"/>
    <p:sldId id="276" r:id="rId28"/>
    <p:sldId id="275" r:id="rId29"/>
    <p:sldId id="317" r:id="rId30"/>
    <p:sldId id="278" r:id="rId31"/>
    <p:sldId id="327" r:id="rId32"/>
    <p:sldId id="277" r:id="rId33"/>
    <p:sldId id="280" r:id="rId34"/>
    <p:sldId id="281" r:id="rId35"/>
    <p:sldId id="282" r:id="rId36"/>
    <p:sldId id="328" r:id="rId37"/>
    <p:sldId id="330" r:id="rId38"/>
    <p:sldId id="329" r:id="rId39"/>
    <p:sldId id="284" r:id="rId40"/>
    <p:sldId id="283" r:id="rId41"/>
    <p:sldId id="285" r:id="rId42"/>
    <p:sldId id="286" r:id="rId43"/>
    <p:sldId id="288" r:id="rId44"/>
    <p:sldId id="289" r:id="rId45"/>
    <p:sldId id="290" r:id="rId46"/>
    <p:sldId id="287" r:id="rId47"/>
    <p:sldId id="291" r:id="rId48"/>
    <p:sldId id="292" r:id="rId49"/>
    <p:sldId id="293" r:id="rId50"/>
    <p:sldId id="295" r:id="rId51"/>
    <p:sldId id="294" r:id="rId52"/>
    <p:sldId id="315" r:id="rId53"/>
    <p:sldId id="296" r:id="rId54"/>
    <p:sldId id="298" r:id="rId55"/>
    <p:sldId id="300" r:id="rId56"/>
    <p:sldId id="326" r:id="rId57"/>
    <p:sldId id="299" r:id="rId58"/>
    <p:sldId id="320" r:id="rId59"/>
    <p:sldId id="301" r:id="rId60"/>
    <p:sldId id="302" r:id="rId61"/>
    <p:sldId id="318" r:id="rId62"/>
    <p:sldId id="304" r:id="rId63"/>
    <p:sldId id="305" r:id="rId64"/>
    <p:sldId id="306" r:id="rId65"/>
    <p:sldId id="307" r:id="rId66"/>
    <p:sldId id="308" r:id="rId67"/>
    <p:sldId id="309" r:id="rId68"/>
    <p:sldId id="310" r:id="rId69"/>
    <p:sldId id="303" r:id="rId70"/>
    <p:sldId id="319" r:id="rId71"/>
    <p:sldId id="312" r:id="rId72"/>
    <p:sldId id="311" r:id="rId73"/>
    <p:sldId id="314" r:id="rId74"/>
    <p:sldId id="316" r:id="rId75"/>
    <p:sldId id="313" r:id="rId76"/>
  </p:sldIdLst>
  <p:sldSz cx="9144000" cy="6858000" type="screen4x3"/>
  <p:notesSz cx="7086600" cy="85582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279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27911"/>
          </a:xfrm>
          <a:prstGeom prst="rect">
            <a:avLst/>
          </a:prstGeom>
        </p:spPr>
        <p:txBody>
          <a:bodyPr vert="horz" lIns="91440" tIns="45720" rIns="91440" bIns="45720" rtlCol="0"/>
          <a:lstStyle>
            <a:lvl1pPr algn="r">
              <a:defRPr sz="1200"/>
            </a:lvl1pPr>
          </a:lstStyle>
          <a:p>
            <a:fld id="{E2B4EA69-E8F7-4772-9A2B-EF7358D3805F}" type="datetimeFigureOut">
              <a:rPr lang="en-US" smtClean="0"/>
              <a:t>6/14/2018</a:t>
            </a:fld>
            <a:endParaRPr lang="en-US"/>
          </a:p>
        </p:txBody>
      </p:sp>
      <p:sp>
        <p:nvSpPr>
          <p:cNvPr id="4" name="Footer Placeholder 3"/>
          <p:cNvSpPr>
            <a:spLocks noGrp="1"/>
          </p:cNvSpPr>
          <p:nvPr>
            <p:ph type="ftr" sz="quarter" idx="2"/>
          </p:nvPr>
        </p:nvSpPr>
        <p:spPr>
          <a:xfrm>
            <a:off x="0" y="8128817"/>
            <a:ext cx="3070860" cy="4279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128817"/>
            <a:ext cx="3070860" cy="427911"/>
          </a:xfrm>
          <a:prstGeom prst="rect">
            <a:avLst/>
          </a:prstGeom>
        </p:spPr>
        <p:txBody>
          <a:bodyPr vert="horz" lIns="91440" tIns="45720" rIns="91440" bIns="45720" rtlCol="0" anchor="b"/>
          <a:lstStyle>
            <a:lvl1pPr algn="r">
              <a:defRPr sz="1200"/>
            </a:lvl1pPr>
          </a:lstStyle>
          <a:p>
            <a:fld id="{572C5606-491A-4348-AA55-856F7155DCA7}" type="slidenum">
              <a:rPr lang="en-US" smtClean="0"/>
              <a:t>‹#›</a:t>
            </a:fld>
            <a:endParaRPr lang="en-US"/>
          </a:p>
        </p:txBody>
      </p:sp>
    </p:spTree>
    <p:extLst>
      <p:ext uri="{BB962C8B-B14F-4D97-AF65-F5344CB8AC3E}">
        <p14:creationId xmlns:p14="http://schemas.microsoft.com/office/powerpoint/2010/main" val="1964032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279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27911"/>
          </a:xfrm>
          <a:prstGeom prst="rect">
            <a:avLst/>
          </a:prstGeom>
        </p:spPr>
        <p:txBody>
          <a:bodyPr vert="horz" lIns="91440" tIns="45720" rIns="91440" bIns="45720" rtlCol="0"/>
          <a:lstStyle>
            <a:lvl1pPr algn="r">
              <a:defRPr sz="1200"/>
            </a:lvl1pPr>
          </a:lstStyle>
          <a:p>
            <a:fld id="{9BE3B0EF-8E62-47D9-8D23-A8A32B0A1A72}" type="datetimeFigureOut">
              <a:rPr lang="en-US" smtClean="0"/>
              <a:t>6/14/2018</a:t>
            </a:fld>
            <a:endParaRPr lang="en-US"/>
          </a:p>
        </p:txBody>
      </p:sp>
      <p:sp>
        <p:nvSpPr>
          <p:cNvPr id="4" name="Slide Image Placeholder 3"/>
          <p:cNvSpPr>
            <a:spLocks noGrp="1" noRot="1" noChangeAspect="1"/>
          </p:cNvSpPr>
          <p:nvPr>
            <p:ph type="sldImg" idx="2"/>
          </p:nvPr>
        </p:nvSpPr>
        <p:spPr>
          <a:xfrm>
            <a:off x="1403350" y="641350"/>
            <a:ext cx="4279900" cy="3209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065151"/>
            <a:ext cx="5669280" cy="385119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128817"/>
            <a:ext cx="3070860" cy="4279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128817"/>
            <a:ext cx="3070860" cy="427911"/>
          </a:xfrm>
          <a:prstGeom prst="rect">
            <a:avLst/>
          </a:prstGeom>
        </p:spPr>
        <p:txBody>
          <a:bodyPr vert="horz" lIns="91440" tIns="45720" rIns="91440" bIns="45720" rtlCol="0" anchor="b"/>
          <a:lstStyle>
            <a:lvl1pPr algn="r">
              <a:defRPr sz="1200"/>
            </a:lvl1pPr>
          </a:lstStyle>
          <a:p>
            <a:fld id="{6C213837-43C5-43CB-978F-51AD5E6820D6}" type="slidenum">
              <a:rPr lang="en-US" smtClean="0"/>
              <a:t>‹#›</a:t>
            </a:fld>
            <a:endParaRPr lang="en-US"/>
          </a:p>
        </p:txBody>
      </p:sp>
    </p:spTree>
    <p:extLst>
      <p:ext uri="{BB962C8B-B14F-4D97-AF65-F5344CB8AC3E}">
        <p14:creationId xmlns:p14="http://schemas.microsoft.com/office/powerpoint/2010/main" val="205640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13837-43C5-43CB-978F-51AD5E6820D6}" type="slidenum">
              <a:rPr lang="en-US" smtClean="0"/>
              <a:t>26</a:t>
            </a:fld>
            <a:endParaRPr lang="en-US"/>
          </a:p>
        </p:txBody>
      </p:sp>
    </p:spTree>
    <p:extLst>
      <p:ext uri="{BB962C8B-B14F-4D97-AF65-F5344CB8AC3E}">
        <p14:creationId xmlns:p14="http://schemas.microsoft.com/office/powerpoint/2010/main" val="82106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95D29C-50D4-4AAF-A8CE-0BC1BF6E06C5}"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140237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5D29C-50D4-4AAF-A8CE-0BC1BF6E06C5}"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413659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5D29C-50D4-4AAF-A8CE-0BC1BF6E06C5}"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259962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5D29C-50D4-4AAF-A8CE-0BC1BF6E06C5}"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393320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95D29C-50D4-4AAF-A8CE-0BC1BF6E06C5}"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208678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5D29C-50D4-4AAF-A8CE-0BC1BF6E06C5}"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15060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5D29C-50D4-4AAF-A8CE-0BC1BF6E06C5}"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3633693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5D29C-50D4-4AAF-A8CE-0BC1BF6E06C5}"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2578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5D29C-50D4-4AAF-A8CE-0BC1BF6E06C5}"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327926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95D29C-50D4-4AAF-A8CE-0BC1BF6E06C5}"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124580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95D29C-50D4-4AAF-A8CE-0BC1BF6E06C5}"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F65ED-64BE-436E-9D69-A8F931964B96}" type="slidenum">
              <a:rPr lang="en-US" smtClean="0"/>
              <a:t>‹#›</a:t>
            </a:fld>
            <a:endParaRPr lang="en-US"/>
          </a:p>
        </p:txBody>
      </p:sp>
    </p:spTree>
    <p:extLst>
      <p:ext uri="{BB962C8B-B14F-4D97-AF65-F5344CB8AC3E}">
        <p14:creationId xmlns:p14="http://schemas.microsoft.com/office/powerpoint/2010/main" val="319290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5D29C-50D4-4AAF-A8CE-0BC1BF6E06C5}" type="datetimeFigureOut">
              <a:rPr lang="en-US" smtClean="0"/>
              <a:t>6/14/2018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F65ED-64BE-436E-9D69-A8F931964B96}" type="slidenum">
              <a:rPr lang="en-US" smtClean="0"/>
              <a:t>‹#›</a:t>
            </a:fld>
            <a:endParaRPr lang="en-US"/>
          </a:p>
        </p:txBody>
      </p:sp>
    </p:spTree>
    <p:extLst>
      <p:ext uri="{BB962C8B-B14F-4D97-AF65-F5344CB8AC3E}">
        <p14:creationId xmlns:p14="http://schemas.microsoft.com/office/powerpoint/2010/main" val="463152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Pollination"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en.wikipedia.org/wiki/Frui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8" Type="http://schemas.openxmlformats.org/officeDocument/2006/relationships/hyperlink" Target="http://en.wikipedia.org/wiki/Chinese_broccoli" TargetMode="External"/><Relationship Id="rId3" Type="http://schemas.openxmlformats.org/officeDocument/2006/relationships/hyperlink" Target="http://en.wikipedia.org/wiki/Cauliflower" TargetMode="External"/><Relationship Id="rId7" Type="http://schemas.openxmlformats.org/officeDocument/2006/relationships/hyperlink" Target="http://en.wikipedia.org/wiki/Brussels_sprout" TargetMode="External"/><Relationship Id="rId2" Type="http://schemas.openxmlformats.org/officeDocument/2006/relationships/hyperlink" Target="http://en.wikipedia.org/wiki/Cabbage" TargetMode="External"/><Relationship Id="rId1" Type="http://schemas.openxmlformats.org/officeDocument/2006/relationships/slideLayout" Target="../slideLayouts/slideLayout2.xml"/><Relationship Id="rId6" Type="http://schemas.openxmlformats.org/officeDocument/2006/relationships/hyperlink" Target="http://en.wikipedia.org/wiki/Kohlrabi" TargetMode="External"/><Relationship Id="rId5" Type="http://schemas.openxmlformats.org/officeDocument/2006/relationships/hyperlink" Target="http://en.wikipedia.org/wiki/Collard_greens" TargetMode="External"/><Relationship Id="rId4" Type="http://schemas.openxmlformats.org/officeDocument/2006/relationships/hyperlink" Target="http://en.wikipedia.org/wiki/Kale" TargetMode="External"/><Relationship Id="rId9" Type="http://schemas.openxmlformats.org/officeDocument/2006/relationships/hyperlink" Target="http://en.wikipedia.org/wiki/Broccoli#cite_note-Dixon2007-1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jpe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Eudicots-- </a:t>
            </a:r>
            <a:r>
              <a:rPr lang="en-US" dirty="0" err="1"/>
              <a:t>Rosids</a:t>
            </a:r>
            <a:r>
              <a:rPr lang="en-US" dirty="0"/>
              <a:t> </a:t>
            </a:r>
          </a:p>
        </p:txBody>
      </p:sp>
      <p:sp>
        <p:nvSpPr>
          <p:cNvPr id="3" name="Subtitle 2"/>
          <p:cNvSpPr>
            <a:spLocks noGrp="1"/>
          </p:cNvSpPr>
          <p:nvPr>
            <p:ph type="subTitle" idx="1"/>
          </p:nvPr>
        </p:nvSpPr>
        <p:spPr/>
        <p:txBody>
          <a:bodyPr/>
          <a:lstStyle/>
          <a:p>
            <a:r>
              <a:rPr lang="en-US" dirty="0"/>
              <a:t>Judd et al pp. 335-407</a:t>
            </a:r>
          </a:p>
        </p:txBody>
      </p:sp>
    </p:spTree>
    <p:extLst>
      <p:ext uri="{BB962C8B-B14F-4D97-AF65-F5344CB8AC3E}">
        <p14:creationId xmlns:p14="http://schemas.microsoft.com/office/powerpoint/2010/main" val="3260815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
            <a:ext cx="5382740" cy="403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304800"/>
            <a:ext cx="2819400" cy="369332"/>
          </a:xfrm>
          <a:prstGeom prst="rect">
            <a:avLst/>
          </a:prstGeom>
          <a:noFill/>
        </p:spPr>
        <p:txBody>
          <a:bodyPr wrap="square" rtlCol="0">
            <a:spAutoFit/>
          </a:bodyPr>
          <a:lstStyle/>
          <a:p>
            <a:r>
              <a:rPr lang="en-US" dirty="0" err="1"/>
              <a:t>Rosids</a:t>
            </a:r>
            <a:r>
              <a:rPr lang="en-US" dirty="0"/>
              <a:t> (</a:t>
            </a:r>
            <a:r>
              <a:rPr lang="en-US" dirty="0" err="1"/>
              <a:t>Euphorbiaceae</a:t>
            </a:r>
            <a:r>
              <a:rPr lang="en-US" dirty="0"/>
              <a:t>)</a:t>
            </a:r>
          </a:p>
        </p:txBody>
      </p:sp>
      <p:sp>
        <p:nvSpPr>
          <p:cNvPr id="3" name="TextBox 2"/>
          <p:cNvSpPr txBox="1"/>
          <p:nvPr/>
        </p:nvSpPr>
        <p:spPr>
          <a:xfrm>
            <a:off x="6781800" y="3429000"/>
            <a:ext cx="1905000" cy="646331"/>
          </a:xfrm>
          <a:prstGeom prst="rect">
            <a:avLst/>
          </a:prstGeom>
          <a:noFill/>
        </p:spPr>
        <p:txBody>
          <a:bodyPr wrap="square" rtlCol="0">
            <a:spAutoFit/>
          </a:bodyPr>
          <a:lstStyle/>
          <a:p>
            <a:r>
              <a:rPr lang="en-US" dirty="0" err="1">
                <a:solidFill>
                  <a:srgbClr val="FFFF00"/>
                </a:solidFill>
              </a:rPr>
              <a:t>Chamaecyse</a:t>
            </a:r>
            <a:r>
              <a:rPr lang="en-US" dirty="0">
                <a:solidFill>
                  <a:srgbClr val="FFFF00"/>
                </a:solidFill>
              </a:rPr>
              <a:t> </a:t>
            </a:r>
            <a:r>
              <a:rPr lang="en-US" dirty="0" err="1">
                <a:solidFill>
                  <a:srgbClr val="FFFF00"/>
                </a:solidFill>
              </a:rPr>
              <a:t>albomarginata</a:t>
            </a:r>
            <a:endParaRPr lang="en-US" dirty="0">
              <a:solidFill>
                <a:srgbClr val="FFFF00"/>
              </a:solidFill>
            </a:endParaRPr>
          </a:p>
        </p:txBody>
      </p:sp>
    </p:spTree>
    <p:extLst>
      <p:ext uri="{BB962C8B-B14F-4D97-AF65-F5344CB8AC3E}">
        <p14:creationId xmlns:p14="http://schemas.microsoft.com/office/powerpoint/2010/main" val="1991182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04" y="762000"/>
            <a:ext cx="6340796" cy="592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extBox 3"/>
          <p:cNvSpPr txBox="1">
            <a:spLocks noChangeArrowheads="1"/>
          </p:cNvSpPr>
          <p:nvPr/>
        </p:nvSpPr>
        <p:spPr bwMode="auto">
          <a:xfrm>
            <a:off x="1828800" y="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Hypothetical Relationships in Rosid Clade</a:t>
            </a:r>
          </a:p>
        </p:txBody>
      </p:sp>
      <p:sp>
        <p:nvSpPr>
          <p:cNvPr id="3" name="Oval 2"/>
          <p:cNvSpPr/>
          <p:nvPr/>
        </p:nvSpPr>
        <p:spPr>
          <a:xfrm>
            <a:off x="5410200" y="3048000"/>
            <a:ext cx="8382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6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noAutofit/>
          </a:bodyPr>
          <a:lstStyle/>
          <a:p>
            <a:r>
              <a:rPr lang="en-US" sz="3600" dirty="0" err="1"/>
              <a:t>Malpighiales</a:t>
            </a:r>
            <a:r>
              <a:rPr lang="en-US" sz="3600" dirty="0"/>
              <a:t>:  an Order including several families well represented in the Gila</a:t>
            </a:r>
          </a:p>
        </p:txBody>
      </p:sp>
      <p:sp>
        <p:nvSpPr>
          <p:cNvPr id="3" name="Content Placeholder 2"/>
          <p:cNvSpPr>
            <a:spLocks noGrp="1"/>
          </p:cNvSpPr>
          <p:nvPr>
            <p:ph idx="1"/>
          </p:nvPr>
        </p:nvSpPr>
        <p:spPr/>
        <p:txBody>
          <a:bodyPr/>
          <a:lstStyle/>
          <a:p>
            <a:r>
              <a:rPr lang="en-US" dirty="0" err="1"/>
              <a:t>Euphorbiaceae</a:t>
            </a:r>
            <a:endParaRPr lang="en-US" dirty="0"/>
          </a:p>
          <a:p>
            <a:r>
              <a:rPr lang="en-US" dirty="0" err="1"/>
              <a:t>Hypericaceae</a:t>
            </a:r>
            <a:endParaRPr lang="en-US" dirty="0"/>
          </a:p>
          <a:p>
            <a:r>
              <a:rPr lang="en-US" dirty="0" err="1"/>
              <a:t>Violaceae</a:t>
            </a:r>
            <a:endParaRPr lang="en-US" dirty="0"/>
          </a:p>
          <a:p>
            <a:r>
              <a:rPr lang="en-US" dirty="0" err="1"/>
              <a:t>Salicaceae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1371600"/>
            <a:ext cx="2209800" cy="147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133600"/>
            <a:ext cx="2186609" cy="1676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665220"/>
            <a:ext cx="2057400" cy="15430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4648200"/>
            <a:ext cx="1872343" cy="1638300"/>
          </a:xfrm>
          <a:prstGeom prst="rect">
            <a:avLst/>
          </a:prstGeom>
        </p:spPr>
      </p:pic>
      <p:cxnSp>
        <p:nvCxnSpPr>
          <p:cNvPr id="9" name="Straight Arrow Connector 8"/>
          <p:cNvCxnSpPr/>
          <p:nvPr/>
        </p:nvCxnSpPr>
        <p:spPr>
          <a:xfrm>
            <a:off x="1600200" y="3962400"/>
            <a:ext cx="381000" cy="474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667000" y="3276600"/>
            <a:ext cx="914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048000" y="2743200"/>
            <a:ext cx="3200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81400" y="18288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03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Malpighiales</a:t>
            </a:r>
            <a:r>
              <a:rPr lang="en-US" dirty="0"/>
              <a:t>:  </a:t>
            </a:r>
            <a:r>
              <a:rPr lang="en-US" dirty="0" err="1"/>
              <a:t>Euphorbiaceae</a:t>
            </a:r>
            <a:r>
              <a:rPr lang="en-US" dirty="0"/>
              <a:t>:  Euphorbia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 y="2438400"/>
            <a:ext cx="5120217" cy="38401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524000"/>
            <a:ext cx="5029200" cy="3771900"/>
          </a:xfrm>
          <a:prstGeom prst="rect">
            <a:avLst/>
          </a:prstGeom>
        </p:spPr>
      </p:pic>
      <p:sp>
        <p:nvSpPr>
          <p:cNvPr id="6" name="TextBox 5"/>
          <p:cNvSpPr txBox="1"/>
          <p:nvPr/>
        </p:nvSpPr>
        <p:spPr>
          <a:xfrm>
            <a:off x="228600" y="6477000"/>
            <a:ext cx="3657600" cy="381000"/>
          </a:xfrm>
          <a:prstGeom prst="rect">
            <a:avLst/>
          </a:prstGeom>
          <a:noFill/>
        </p:spPr>
        <p:txBody>
          <a:bodyPr wrap="square" rtlCol="0">
            <a:spAutoFit/>
          </a:bodyPr>
          <a:lstStyle/>
          <a:p>
            <a:r>
              <a:rPr lang="en-US" dirty="0" err="1"/>
              <a:t>Euphoriba</a:t>
            </a:r>
            <a:r>
              <a:rPr lang="en-US" dirty="0"/>
              <a:t> </a:t>
            </a:r>
            <a:r>
              <a:rPr lang="en-US" dirty="0" err="1"/>
              <a:t>davidii</a:t>
            </a:r>
            <a:endParaRPr lang="en-US" dirty="0"/>
          </a:p>
        </p:txBody>
      </p:sp>
      <p:sp>
        <p:nvSpPr>
          <p:cNvPr id="7" name="TextBox 6"/>
          <p:cNvSpPr txBox="1"/>
          <p:nvPr/>
        </p:nvSpPr>
        <p:spPr>
          <a:xfrm>
            <a:off x="5791200" y="5562600"/>
            <a:ext cx="3200400" cy="369332"/>
          </a:xfrm>
          <a:prstGeom prst="rect">
            <a:avLst/>
          </a:prstGeom>
          <a:noFill/>
        </p:spPr>
        <p:txBody>
          <a:bodyPr wrap="square" rtlCol="0">
            <a:spAutoFit/>
          </a:bodyPr>
          <a:lstStyle/>
          <a:p>
            <a:r>
              <a:rPr lang="en-US" dirty="0" err="1"/>
              <a:t>Chamaesyce</a:t>
            </a:r>
            <a:r>
              <a:rPr lang="en-US" dirty="0"/>
              <a:t> </a:t>
            </a:r>
            <a:r>
              <a:rPr lang="en-US" dirty="0" err="1"/>
              <a:t>setiloba</a:t>
            </a:r>
            <a:endParaRPr lang="en-US" dirty="0"/>
          </a:p>
        </p:txBody>
      </p:sp>
    </p:spTree>
    <p:extLst>
      <p:ext uri="{BB962C8B-B14F-4D97-AF65-F5344CB8AC3E}">
        <p14:creationId xmlns:p14="http://schemas.microsoft.com/office/powerpoint/2010/main" val="3356980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a:t>Eudicots</a:t>
            </a:r>
            <a:r>
              <a:rPr lang="en-US" dirty="0"/>
              <a:t>:  </a:t>
            </a:r>
            <a:r>
              <a:rPr lang="en-US" dirty="0" err="1"/>
              <a:t>Rosids</a:t>
            </a:r>
            <a:r>
              <a:rPr lang="en-US" dirty="0"/>
              <a:t>:  </a:t>
            </a:r>
            <a:r>
              <a:rPr lang="en-US" dirty="0" err="1"/>
              <a:t>Fabids</a:t>
            </a:r>
            <a:r>
              <a:rPr lang="en-US" dirty="0"/>
              <a:t>:  </a:t>
            </a:r>
            <a:r>
              <a:rPr lang="en-US" dirty="0" err="1"/>
              <a:t>Malpighiales</a:t>
            </a:r>
            <a:r>
              <a:rPr lang="en-US" dirty="0"/>
              <a:t>:  </a:t>
            </a:r>
            <a:r>
              <a:rPr lang="en-US" dirty="0" err="1"/>
              <a:t>Euphorbiaceae</a:t>
            </a:r>
            <a:endParaRPr lang="en-US" dirty="0"/>
          </a:p>
        </p:txBody>
      </p:sp>
      <p:sp>
        <p:nvSpPr>
          <p:cNvPr id="6" name="Content Placeholder 5"/>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981200"/>
            <a:ext cx="50006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105400" y="60198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054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Euphorbiaceae</a:t>
            </a:r>
            <a:endParaRPr lang="en-US" dirty="0"/>
          </a:p>
        </p:txBody>
      </p:sp>
      <p:sp>
        <p:nvSpPr>
          <p:cNvPr id="3" name="Text Placeholder 2"/>
          <p:cNvSpPr>
            <a:spLocks noGrp="1"/>
          </p:cNvSpPr>
          <p:nvPr>
            <p:ph type="body" idx="1"/>
          </p:nvPr>
        </p:nvSpPr>
        <p:spPr/>
        <p:txBody>
          <a:bodyPr/>
          <a:lstStyle/>
          <a:p>
            <a:r>
              <a:rPr lang="en-US" dirty="0"/>
              <a:t>Euphorbia </a:t>
            </a:r>
            <a:r>
              <a:rPr lang="en-US" dirty="0" err="1"/>
              <a:t>cuphosperma</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804316"/>
            <a:ext cx="4040188" cy="2692406"/>
          </a:xfrm>
        </p:spPr>
      </p:pic>
      <p:sp>
        <p:nvSpPr>
          <p:cNvPr id="5" name="Text Placeholder 4"/>
          <p:cNvSpPr>
            <a:spLocks noGrp="1"/>
          </p:cNvSpPr>
          <p:nvPr>
            <p:ph type="body" sz="quarter" idx="3"/>
          </p:nvPr>
        </p:nvSpPr>
        <p:spPr/>
        <p:txBody>
          <a:bodyPr/>
          <a:lstStyle/>
          <a:p>
            <a:r>
              <a:rPr lang="en-US" dirty="0"/>
              <a:t>Euphorbia </a:t>
            </a:r>
            <a:r>
              <a:rPr lang="en-US" dirty="0" err="1"/>
              <a:t>brachycera</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582752"/>
            <a:ext cx="4041775" cy="3135533"/>
          </a:xfrm>
        </p:spPr>
      </p:pic>
      <p:sp>
        <p:nvSpPr>
          <p:cNvPr id="9" name="TextBox 8"/>
          <p:cNvSpPr txBox="1"/>
          <p:nvPr/>
        </p:nvSpPr>
        <p:spPr>
          <a:xfrm>
            <a:off x="228600" y="5867400"/>
            <a:ext cx="8763000" cy="646331"/>
          </a:xfrm>
          <a:prstGeom prst="rect">
            <a:avLst/>
          </a:prstGeom>
          <a:noFill/>
        </p:spPr>
        <p:txBody>
          <a:bodyPr wrap="square" rtlCol="0">
            <a:spAutoFit/>
          </a:bodyPr>
          <a:lstStyle/>
          <a:p>
            <a:r>
              <a:rPr lang="en-US" dirty="0" err="1"/>
              <a:t>Cyathium</a:t>
            </a:r>
            <a:r>
              <a:rPr lang="en-US" dirty="0"/>
              <a:t>:  cuplike inflorescence of species of Euphorbia that mimics a single flower but consists of nectar glands, several staminate flowers and one </a:t>
            </a:r>
            <a:r>
              <a:rPr lang="en-US" dirty="0" err="1"/>
              <a:t>carpellate</a:t>
            </a:r>
            <a:r>
              <a:rPr lang="en-US" dirty="0"/>
              <a:t> flower</a:t>
            </a:r>
          </a:p>
        </p:txBody>
      </p:sp>
    </p:spTree>
    <p:extLst>
      <p:ext uri="{BB962C8B-B14F-4D97-AF65-F5344CB8AC3E}">
        <p14:creationId xmlns:p14="http://schemas.microsoft.com/office/powerpoint/2010/main" val="2679076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Euphorbiaceae</a:t>
            </a:r>
            <a:r>
              <a:rPr lang="en-US" dirty="0"/>
              <a:t>:  Euphorbia</a:t>
            </a:r>
          </a:p>
        </p:txBody>
      </p:sp>
      <p:sp>
        <p:nvSpPr>
          <p:cNvPr id="3" name="Content Placeholder 2"/>
          <p:cNvSpPr>
            <a:spLocks noGrp="1"/>
          </p:cNvSpPr>
          <p:nvPr>
            <p:ph idx="1"/>
          </p:nvPr>
        </p:nvSpPr>
        <p:spPr/>
        <p:txBody>
          <a:bodyPr/>
          <a:lstStyle/>
          <a:p>
            <a:r>
              <a:rPr lang="en-US" dirty="0"/>
              <a:t>Foliage—</a:t>
            </a:r>
          </a:p>
          <a:p>
            <a:r>
              <a:rPr lang="en-US" dirty="0"/>
              <a:t>Calyx—</a:t>
            </a:r>
          </a:p>
          <a:p>
            <a:r>
              <a:rPr lang="en-US" dirty="0"/>
              <a:t>Corolla—</a:t>
            </a:r>
          </a:p>
          <a:p>
            <a:r>
              <a:rPr lang="en-US" dirty="0"/>
              <a:t>Androecium—</a:t>
            </a:r>
          </a:p>
          <a:p>
            <a:r>
              <a:rPr lang="en-US" dirty="0"/>
              <a:t>Gynoecium—</a:t>
            </a:r>
          </a:p>
          <a:p>
            <a:r>
              <a:rPr lang="en-US" dirty="0"/>
              <a:t>Fruit—</a:t>
            </a:r>
          </a:p>
          <a:p>
            <a:pPr marL="0" indent="0">
              <a:buNone/>
            </a:pPr>
            <a:endParaRPr lang="en-US" dirty="0"/>
          </a:p>
        </p:txBody>
      </p:sp>
      <p:sp>
        <p:nvSpPr>
          <p:cNvPr id="4" name="TextBox 3"/>
          <p:cNvSpPr txBox="1"/>
          <p:nvPr/>
        </p:nvSpPr>
        <p:spPr>
          <a:xfrm>
            <a:off x="2537460" y="1480958"/>
            <a:ext cx="6324600" cy="646331"/>
          </a:xfrm>
          <a:prstGeom prst="rect">
            <a:avLst/>
          </a:prstGeom>
          <a:noFill/>
        </p:spPr>
        <p:txBody>
          <a:bodyPr wrap="square" rtlCol="0">
            <a:spAutoFit/>
          </a:bodyPr>
          <a:lstStyle/>
          <a:p>
            <a:r>
              <a:rPr lang="en-US" dirty="0"/>
              <a:t>Trees, shrubs, or herbs, ours usually small and herbaceous, elsewhere can be cactus-like</a:t>
            </a:r>
          </a:p>
        </p:txBody>
      </p:sp>
      <p:sp>
        <p:nvSpPr>
          <p:cNvPr id="5" name="TextBox 4"/>
          <p:cNvSpPr txBox="1"/>
          <p:nvPr/>
        </p:nvSpPr>
        <p:spPr>
          <a:xfrm>
            <a:off x="2537460" y="2613660"/>
            <a:ext cx="6324600" cy="369332"/>
          </a:xfrm>
          <a:prstGeom prst="rect">
            <a:avLst/>
          </a:prstGeom>
          <a:noFill/>
        </p:spPr>
        <p:txBody>
          <a:bodyPr wrap="square" rtlCol="0">
            <a:spAutoFit/>
          </a:bodyPr>
          <a:lstStyle/>
          <a:p>
            <a:r>
              <a:rPr lang="en-US" b="1" i="1" u="sng" dirty="0" err="1"/>
              <a:t>Cyathium</a:t>
            </a:r>
            <a:r>
              <a:rPr lang="en-US" b="1" i="1" u="sng" dirty="0"/>
              <a:t>, with or without glands and </a:t>
            </a:r>
            <a:r>
              <a:rPr lang="en-US" b="1" i="1" u="sng" dirty="0" err="1"/>
              <a:t>petaloid</a:t>
            </a:r>
            <a:r>
              <a:rPr lang="en-US" b="1" i="1" u="sng" dirty="0"/>
              <a:t> appendages</a:t>
            </a:r>
          </a:p>
        </p:txBody>
      </p:sp>
      <p:sp>
        <p:nvSpPr>
          <p:cNvPr id="6" name="TextBox 5"/>
          <p:cNvSpPr txBox="1"/>
          <p:nvPr/>
        </p:nvSpPr>
        <p:spPr>
          <a:xfrm>
            <a:off x="3474720" y="3429000"/>
            <a:ext cx="4907280" cy="369332"/>
          </a:xfrm>
          <a:prstGeom prst="rect">
            <a:avLst/>
          </a:prstGeom>
          <a:noFill/>
        </p:spPr>
        <p:txBody>
          <a:bodyPr wrap="square" rtlCol="0">
            <a:spAutoFit/>
          </a:bodyPr>
          <a:lstStyle/>
          <a:p>
            <a:r>
              <a:rPr lang="en-US" dirty="0"/>
              <a:t>Staminate flowers reduced to just a stamen</a:t>
            </a:r>
          </a:p>
        </p:txBody>
      </p:sp>
      <p:sp>
        <p:nvSpPr>
          <p:cNvPr id="8" name="TextBox 7"/>
          <p:cNvSpPr txBox="1"/>
          <p:nvPr/>
        </p:nvSpPr>
        <p:spPr>
          <a:xfrm>
            <a:off x="3509010" y="4038600"/>
            <a:ext cx="2847921" cy="369332"/>
          </a:xfrm>
          <a:prstGeom prst="rect">
            <a:avLst/>
          </a:prstGeom>
          <a:noFill/>
        </p:spPr>
        <p:txBody>
          <a:bodyPr wrap="square" rtlCol="0">
            <a:spAutoFit/>
          </a:bodyPr>
          <a:lstStyle/>
          <a:p>
            <a:r>
              <a:rPr lang="en-US" dirty="0"/>
              <a:t>Three connate carpels</a:t>
            </a:r>
          </a:p>
        </p:txBody>
      </p:sp>
      <p:sp>
        <p:nvSpPr>
          <p:cNvPr id="9" name="TextBox 8"/>
          <p:cNvSpPr txBox="1"/>
          <p:nvPr/>
        </p:nvSpPr>
        <p:spPr>
          <a:xfrm>
            <a:off x="2286000" y="4648200"/>
            <a:ext cx="5562600" cy="369332"/>
          </a:xfrm>
          <a:prstGeom prst="rect">
            <a:avLst/>
          </a:prstGeom>
          <a:noFill/>
        </p:spPr>
        <p:txBody>
          <a:bodyPr wrap="square" rtlCol="0">
            <a:spAutoFit/>
          </a:bodyPr>
          <a:lstStyle/>
          <a:p>
            <a:r>
              <a:rPr lang="en-US" dirty="0"/>
              <a:t>Schizocarp (but sometimes referred to as capsule) </a:t>
            </a:r>
          </a:p>
        </p:txBody>
      </p:sp>
    </p:spTree>
    <p:extLst>
      <p:ext uri="{BB962C8B-B14F-4D97-AF65-F5344CB8AC3E}">
        <p14:creationId xmlns:p14="http://schemas.microsoft.com/office/powerpoint/2010/main" val="220645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1828800" y="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Hypothetical Relationships in Rosid Clade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722" y="730025"/>
            <a:ext cx="6562143" cy="612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486400" y="35814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638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534" y="152400"/>
            <a:ext cx="4267200" cy="65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32077" y="4961765"/>
            <a:ext cx="1066800" cy="369332"/>
          </a:xfrm>
          <a:prstGeom prst="rect">
            <a:avLst/>
          </a:prstGeom>
          <a:noFill/>
        </p:spPr>
        <p:txBody>
          <a:bodyPr wrap="square" rtlCol="0">
            <a:spAutoFit/>
          </a:bodyPr>
          <a:lstStyle/>
          <a:p>
            <a:r>
              <a:rPr lang="en-US" dirty="0"/>
              <a:t>Rosales</a:t>
            </a:r>
          </a:p>
        </p:txBody>
      </p:sp>
      <p:sp>
        <p:nvSpPr>
          <p:cNvPr id="7" name="Oval 6"/>
          <p:cNvSpPr/>
          <p:nvPr/>
        </p:nvSpPr>
        <p:spPr>
          <a:xfrm rot="16200000">
            <a:off x="1800750" y="733947"/>
            <a:ext cx="1884903"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743200" y="5869075"/>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546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Rosales:   </a:t>
            </a:r>
            <a:r>
              <a:rPr lang="en-US" dirty="0" err="1"/>
              <a:t>Rosaceae</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338453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38400" y="3486834"/>
            <a:ext cx="1219200" cy="646331"/>
          </a:xfrm>
          <a:prstGeom prst="rect">
            <a:avLst/>
          </a:prstGeom>
          <a:noFill/>
        </p:spPr>
        <p:txBody>
          <a:bodyPr wrap="square" rtlCol="0">
            <a:spAutoFit/>
          </a:bodyPr>
          <a:lstStyle/>
          <a:p>
            <a:r>
              <a:rPr lang="en-US" dirty="0" err="1">
                <a:solidFill>
                  <a:schemeClr val="bg1"/>
                </a:solidFill>
              </a:rPr>
              <a:t>Fragaria</a:t>
            </a:r>
            <a:r>
              <a:rPr lang="en-US" dirty="0">
                <a:solidFill>
                  <a:schemeClr val="bg1"/>
                </a:solidFill>
              </a:rPr>
              <a:t> </a:t>
            </a:r>
            <a:r>
              <a:rPr lang="en-US" dirty="0" err="1">
                <a:solidFill>
                  <a:schemeClr val="bg1"/>
                </a:solidFill>
              </a:rPr>
              <a:t>vesca</a:t>
            </a:r>
            <a:endParaRPr lang="en-US" dirty="0">
              <a:solidFill>
                <a:schemeClr val="bg1"/>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714" y="1981200"/>
            <a:ext cx="166803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890" y="3486834"/>
            <a:ext cx="409975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662" y="1828799"/>
            <a:ext cx="23812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53000" y="3733799"/>
            <a:ext cx="1941766" cy="369332"/>
          </a:xfrm>
          <a:prstGeom prst="rect">
            <a:avLst/>
          </a:prstGeom>
          <a:noFill/>
        </p:spPr>
        <p:txBody>
          <a:bodyPr wrap="square" rtlCol="0">
            <a:spAutoFit/>
          </a:bodyPr>
          <a:lstStyle/>
          <a:p>
            <a:r>
              <a:rPr lang="en-US" dirty="0" err="1">
                <a:solidFill>
                  <a:schemeClr val="bg1"/>
                </a:solidFill>
              </a:rPr>
              <a:t>Fallugia</a:t>
            </a:r>
            <a:r>
              <a:rPr lang="en-US" dirty="0">
                <a:solidFill>
                  <a:schemeClr val="bg1"/>
                </a:solidFill>
              </a:rPr>
              <a:t> </a:t>
            </a:r>
            <a:r>
              <a:rPr lang="en-US" dirty="0" err="1">
                <a:solidFill>
                  <a:schemeClr val="bg1"/>
                </a:solidFill>
              </a:rPr>
              <a:t>paradoxa</a:t>
            </a:r>
            <a:endParaRPr lang="en-US" dirty="0">
              <a:solidFill>
                <a:schemeClr val="bg1"/>
              </a:solidFill>
            </a:endParaRPr>
          </a:p>
        </p:txBody>
      </p:sp>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929" y="4320746"/>
            <a:ext cx="3256917" cy="244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43000" y="6172200"/>
            <a:ext cx="2514600" cy="381000"/>
          </a:xfrm>
          <a:prstGeom prst="rect">
            <a:avLst/>
          </a:prstGeom>
          <a:noFill/>
        </p:spPr>
        <p:txBody>
          <a:bodyPr wrap="square" rtlCol="0">
            <a:spAutoFit/>
          </a:bodyPr>
          <a:lstStyle/>
          <a:p>
            <a:r>
              <a:rPr lang="en-US" dirty="0" err="1">
                <a:solidFill>
                  <a:srgbClr val="FFFF00"/>
                </a:solidFill>
              </a:rPr>
              <a:t>Rubus</a:t>
            </a:r>
            <a:r>
              <a:rPr lang="en-US" dirty="0">
                <a:solidFill>
                  <a:srgbClr val="FFFF00"/>
                </a:solidFill>
              </a:rPr>
              <a:t> discolor</a:t>
            </a:r>
          </a:p>
        </p:txBody>
      </p:sp>
    </p:spTree>
    <p:extLst>
      <p:ext uri="{BB962C8B-B14F-4D97-AF65-F5344CB8AC3E}">
        <p14:creationId xmlns:p14="http://schemas.microsoft.com/office/powerpoint/2010/main" val="227038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7739" y="2744580"/>
            <a:ext cx="4001521" cy="378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43" y="169496"/>
            <a:ext cx="3972108" cy="325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2319306" y="1136822"/>
            <a:ext cx="3587224" cy="4992129"/>
          </a:xfrm>
          <a:custGeom>
            <a:avLst/>
            <a:gdLst>
              <a:gd name="connsiteX0" fmla="*/ 1993202 w 3587224"/>
              <a:gd name="connsiteY0" fmla="*/ 0 h 4992129"/>
              <a:gd name="connsiteX1" fmla="*/ 2882889 w 3587224"/>
              <a:gd name="connsiteY1" fmla="*/ 580767 h 4992129"/>
              <a:gd name="connsiteX2" fmla="*/ 3764 w 3587224"/>
              <a:gd name="connsiteY2" fmla="*/ 3188043 h 4992129"/>
              <a:gd name="connsiteX3" fmla="*/ 3587224 w 3587224"/>
              <a:gd name="connsiteY3" fmla="*/ 4992129 h 4992129"/>
            </a:gdLst>
            <a:ahLst/>
            <a:cxnLst>
              <a:cxn ang="0">
                <a:pos x="connsiteX0" y="connsiteY0"/>
              </a:cxn>
              <a:cxn ang="0">
                <a:pos x="connsiteX1" y="connsiteY1"/>
              </a:cxn>
              <a:cxn ang="0">
                <a:pos x="connsiteX2" y="connsiteY2"/>
              </a:cxn>
              <a:cxn ang="0">
                <a:pos x="connsiteX3" y="connsiteY3"/>
              </a:cxn>
            </a:cxnLst>
            <a:rect l="l" t="t" r="r" b="b"/>
            <a:pathLst>
              <a:path w="3587224" h="4992129">
                <a:moveTo>
                  <a:pt x="1993202" y="0"/>
                </a:moveTo>
                <a:cubicBezTo>
                  <a:pt x="2603832" y="24713"/>
                  <a:pt x="3214462" y="49427"/>
                  <a:pt x="2882889" y="580767"/>
                </a:cubicBezTo>
                <a:cubicBezTo>
                  <a:pt x="2551316" y="1112107"/>
                  <a:pt x="-113625" y="2452816"/>
                  <a:pt x="3764" y="3188043"/>
                </a:cubicBezTo>
                <a:cubicBezTo>
                  <a:pt x="121153" y="3923270"/>
                  <a:pt x="1854188" y="4457699"/>
                  <a:pt x="3587224" y="499212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a:stCxn id="10" idx="3"/>
          </p:cNvCxnSpPr>
          <p:nvPr/>
        </p:nvCxnSpPr>
        <p:spPr>
          <a:xfrm flipH="1" flipV="1">
            <a:off x="5791200" y="6019800"/>
            <a:ext cx="115330" cy="10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3"/>
          </p:cNvCxnSpPr>
          <p:nvPr/>
        </p:nvCxnSpPr>
        <p:spPr>
          <a:xfrm flipH="1">
            <a:off x="5791200" y="6128951"/>
            <a:ext cx="11533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4114800"/>
            <a:ext cx="2057400" cy="523220"/>
          </a:xfrm>
          <a:prstGeom prst="rect">
            <a:avLst/>
          </a:prstGeom>
          <a:noFill/>
        </p:spPr>
        <p:txBody>
          <a:bodyPr wrap="square" rtlCol="0">
            <a:spAutoFit/>
          </a:bodyPr>
          <a:lstStyle/>
          <a:p>
            <a:r>
              <a:rPr lang="en-US" sz="1400" dirty="0"/>
              <a:t>Mosses, Liverworts, Hornworts</a:t>
            </a:r>
          </a:p>
        </p:txBody>
      </p:sp>
      <p:cxnSp>
        <p:nvCxnSpPr>
          <p:cNvPr id="18" name="Straight Arrow Connector 17"/>
          <p:cNvCxnSpPr/>
          <p:nvPr/>
        </p:nvCxnSpPr>
        <p:spPr>
          <a:xfrm flipV="1">
            <a:off x="1524000" y="3352800"/>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0892" y="4974969"/>
            <a:ext cx="1447800" cy="307777"/>
          </a:xfrm>
          <a:prstGeom prst="rect">
            <a:avLst/>
          </a:prstGeom>
          <a:noFill/>
        </p:spPr>
        <p:txBody>
          <a:bodyPr wrap="square" rtlCol="0">
            <a:spAutoFit/>
          </a:bodyPr>
          <a:lstStyle/>
          <a:p>
            <a:r>
              <a:rPr lang="en-US" sz="1400" dirty="0"/>
              <a:t>Algae</a:t>
            </a:r>
          </a:p>
        </p:txBody>
      </p:sp>
      <p:cxnSp>
        <p:nvCxnSpPr>
          <p:cNvPr id="21" name="Straight Arrow Connector 20"/>
          <p:cNvCxnSpPr/>
          <p:nvPr/>
        </p:nvCxnSpPr>
        <p:spPr>
          <a:xfrm flipV="1">
            <a:off x="304800" y="4638020"/>
            <a:ext cx="0" cy="3369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791200" y="381000"/>
            <a:ext cx="2514600" cy="646331"/>
          </a:xfrm>
          <a:prstGeom prst="rect">
            <a:avLst/>
          </a:prstGeom>
          <a:noFill/>
        </p:spPr>
        <p:txBody>
          <a:bodyPr wrap="square" rtlCol="0">
            <a:spAutoFit/>
          </a:bodyPr>
          <a:lstStyle/>
          <a:p>
            <a:r>
              <a:rPr lang="en-US" dirty="0"/>
              <a:t>Remember the really big picture…</a:t>
            </a:r>
          </a:p>
        </p:txBody>
      </p:sp>
    </p:spTree>
    <p:extLst>
      <p:ext uri="{BB962C8B-B14F-4D97-AF65-F5344CB8AC3E}">
        <p14:creationId xmlns:p14="http://schemas.microsoft.com/office/powerpoint/2010/main" val="2438673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Rosaceae</a:t>
            </a:r>
            <a:r>
              <a:rPr lang="en-US" dirty="0"/>
              <a:t>– wide variety of growth form:  herbs, shrubs, trees</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0"/>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4038600"/>
            <a:ext cx="3352800" cy="381000"/>
          </a:xfrm>
          <a:prstGeom prst="rect">
            <a:avLst/>
          </a:prstGeom>
          <a:noFill/>
        </p:spPr>
        <p:txBody>
          <a:bodyPr wrap="square" rtlCol="0">
            <a:spAutoFit/>
          </a:bodyPr>
          <a:lstStyle/>
          <a:p>
            <a:r>
              <a:rPr lang="en-US" dirty="0" err="1">
                <a:solidFill>
                  <a:srgbClr val="FFFF00"/>
                </a:solidFill>
              </a:rPr>
              <a:t>Potentilla</a:t>
            </a:r>
            <a:r>
              <a:rPr lang="en-US" dirty="0">
                <a:solidFill>
                  <a:srgbClr val="FFFF00"/>
                </a:solidFill>
              </a:rPr>
              <a:t> </a:t>
            </a:r>
            <a:r>
              <a:rPr lang="en-US" dirty="0" err="1">
                <a:solidFill>
                  <a:srgbClr val="FFFF00"/>
                </a:solidFill>
              </a:rPr>
              <a:t>hippiana</a:t>
            </a:r>
            <a:r>
              <a:rPr lang="en-US" dirty="0">
                <a:solidFill>
                  <a:srgbClr val="FFFF00"/>
                </a:solidFill>
              </a:rPr>
              <a:t> (herbaceous)</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1486930"/>
            <a:ext cx="4088027" cy="306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29200" y="4800600"/>
            <a:ext cx="3276600" cy="369332"/>
          </a:xfrm>
          <a:prstGeom prst="rect">
            <a:avLst/>
          </a:prstGeom>
          <a:noFill/>
        </p:spPr>
        <p:txBody>
          <a:bodyPr wrap="square" rtlCol="0">
            <a:spAutoFit/>
          </a:bodyPr>
          <a:lstStyle/>
          <a:p>
            <a:r>
              <a:rPr lang="en-US" dirty="0" err="1"/>
              <a:t>Crataegus</a:t>
            </a:r>
            <a:r>
              <a:rPr lang="en-US" dirty="0"/>
              <a:t> </a:t>
            </a:r>
            <a:r>
              <a:rPr lang="en-US" dirty="0" err="1"/>
              <a:t>wootoniana</a:t>
            </a:r>
            <a:r>
              <a:rPr lang="en-US" dirty="0"/>
              <a:t> (tree)</a:t>
            </a:r>
          </a:p>
        </p:txBody>
      </p:sp>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596199"/>
            <a:ext cx="28194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172200"/>
            <a:ext cx="4724400" cy="369332"/>
          </a:xfrm>
          <a:prstGeom prst="rect">
            <a:avLst/>
          </a:prstGeom>
          <a:noFill/>
        </p:spPr>
        <p:txBody>
          <a:bodyPr wrap="square" rtlCol="0">
            <a:spAutoFit/>
          </a:bodyPr>
          <a:lstStyle/>
          <a:p>
            <a:r>
              <a:rPr lang="en-US" dirty="0" err="1"/>
              <a:t>Purshia</a:t>
            </a:r>
            <a:r>
              <a:rPr lang="en-US" dirty="0"/>
              <a:t> </a:t>
            </a:r>
            <a:r>
              <a:rPr lang="en-US" dirty="0" err="1"/>
              <a:t>stansburiana</a:t>
            </a:r>
            <a:r>
              <a:rPr lang="en-US" dirty="0"/>
              <a:t> (shrub)</a:t>
            </a:r>
          </a:p>
        </p:txBody>
      </p:sp>
      <p:cxnSp>
        <p:nvCxnSpPr>
          <p:cNvPr id="8" name="Straight Arrow Connector 7"/>
          <p:cNvCxnSpPr/>
          <p:nvPr/>
        </p:nvCxnSpPr>
        <p:spPr>
          <a:xfrm flipV="1">
            <a:off x="5943600" y="4596199"/>
            <a:ext cx="0" cy="204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00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Rosaceae</a:t>
            </a:r>
            <a:r>
              <a:rPr lang="en-US" dirty="0"/>
              <a:t>–</a:t>
            </a:r>
            <a:r>
              <a:rPr lang="en-US" sz="3600" dirty="0"/>
              <a:t>  Leaves simple or compound,  commonly toothed</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384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715000"/>
            <a:ext cx="4419600" cy="646331"/>
          </a:xfrm>
          <a:prstGeom prst="rect">
            <a:avLst/>
          </a:prstGeom>
          <a:noFill/>
        </p:spPr>
        <p:txBody>
          <a:bodyPr wrap="square" rtlCol="0">
            <a:spAutoFit/>
          </a:bodyPr>
          <a:lstStyle/>
          <a:p>
            <a:r>
              <a:rPr lang="en-US" dirty="0" err="1"/>
              <a:t>Prunus</a:t>
            </a:r>
            <a:r>
              <a:rPr lang="en-US" dirty="0"/>
              <a:t> </a:t>
            </a:r>
            <a:r>
              <a:rPr lang="en-US" dirty="0" err="1"/>
              <a:t>emarginata</a:t>
            </a:r>
            <a:r>
              <a:rPr lang="en-US" dirty="0"/>
              <a:t>– leaves simple and toothed</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453978"/>
            <a:ext cx="3581400" cy="269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19800" y="4419600"/>
            <a:ext cx="2819400" cy="646331"/>
          </a:xfrm>
          <a:prstGeom prst="rect">
            <a:avLst/>
          </a:prstGeom>
          <a:noFill/>
        </p:spPr>
        <p:txBody>
          <a:bodyPr wrap="square" rtlCol="0">
            <a:spAutoFit/>
          </a:bodyPr>
          <a:lstStyle/>
          <a:p>
            <a:r>
              <a:rPr lang="en-US" dirty="0"/>
              <a:t>Rosa </a:t>
            </a:r>
            <a:r>
              <a:rPr lang="en-US" dirty="0" err="1"/>
              <a:t>woodsii</a:t>
            </a:r>
            <a:r>
              <a:rPr lang="en-US" dirty="0"/>
              <a:t>– leaves compound and toothed</a:t>
            </a:r>
          </a:p>
        </p:txBody>
      </p:sp>
    </p:spTree>
    <p:extLst>
      <p:ext uri="{BB962C8B-B14F-4D97-AF65-F5344CB8AC3E}">
        <p14:creationId xmlns:p14="http://schemas.microsoft.com/office/powerpoint/2010/main" val="357338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Rosaceae</a:t>
            </a:r>
            <a:r>
              <a:rPr lang="en-US" dirty="0"/>
              <a:t>– Stipules usually present</a:t>
            </a:r>
          </a:p>
        </p:txBody>
      </p:sp>
      <p:sp>
        <p:nvSpPr>
          <p:cNvPr id="3" name="Content Placeholder 2"/>
          <p:cNvSpPr>
            <a:spLocks noGrp="1"/>
          </p:cNvSpPr>
          <p:nvPr>
            <p:ph idx="1"/>
          </p:nvPr>
        </p:nvSpPr>
        <p:spPr/>
        <p:txBody>
          <a:bodyPr/>
          <a:lstStyle/>
          <a:p>
            <a:r>
              <a:rPr lang="en-US" dirty="0"/>
              <a:t>Appendages (part of leaf) on either side of petiole base</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133600"/>
            <a:ext cx="5867400" cy="440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157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Rosaceae</a:t>
            </a:r>
            <a:r>
              <a:rPr lang="en-US" dirty="0"/>
              <a:t>– they have a Hypanthium </a:t>
            </a:r>
            <a:r>
              <a:rPr lang="en-US" sz="2700" dirty="0"/>
              <a:t>(cuplike structure onto which the </a:t>
            </a:r>
            <a:r>
              <a:rPr lang="en-US" sz="2700" dirty="0" err="1"/>
              <a:t>perianth</a:t>
            </a:r>
            <a:r>
              <a:rPr lang="en-US" sz="2700" dirty="0"/>
              <a:t> and stamens attach)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524000"/>
            <a:ext cx="6023144" cy="4525963"/>
          </a:xfrm>
        </p:spPr>
      </p:pic>
      <p:sp>
        <p:nvSpPr>
          <p:cNvPr id="5" name="TextBox 4"/>
          <p:cNvSpPr txBox="1"/>
          <p:nvPr/>
        </p:nvSpPr>
        <p:spPr>
          <a:xfrm>
            <a:off x="152400" y="2223447"/>
            <a:ext cx="2286000" cy="369332"/>
          </a:xfrm>
          <a:prstGeom prst="rect">
            <a:avLst/>
          </a:prstGeom>
          <a:noFill/>
        </p:spPr>
        <p:txBody>
          <a:bodyPr wrap="square" rtlCol="0">
            <a:spAutoFit/>
          </a:bodyPr>
          <a:lstStyle/>
          <a:p>
            <a:r>
              <a:rPr lang="en-US" dirty="0"/>
              <a:t>No hypanthium  here</a:t>
            </a:r>
          </a:p>
        </p:txBody>
      </p:sp>
      <p:cxnSp>
        <p:nvCxnSpPr>
          <p:cNvPr id="7" name="Straight Arrow Connector 6"/>
          <p:cNvCxnSpPr>
            <a:endCxn id="5" idx="3"/>
          </p:cNvCxnSpPr>
          <p:nvPr/>
        </p:nvCxnSpPr>
        <p:spPr>
          <a:xfrm>
            <a:off x="2286000" y="2408113"/>
            <a:ext cx="152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00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Rosaceae</a:t>
            </a:r>
            <a:r>
              <a:rPr lang="en-US" dirty="0"/>
              <a:t>– </a:t>
            </a:r>
            <a:r>
              <a:rPr lang="en-US" dirty="0" err="1"/>
              <a:t>Perigynous</a:t>
            </a:r>
            <a:r>
              <a:rPr lang="en-US" dirty="0"/>
              <a:t> flower </a:t>
            </a:r>
            <a:r>
              <a:rPr lang="en-US" sz="4000" dirty="0"/>
              <a:t>(hypanthium is free from superior ovary)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524000"/>
            <a:ext cx="4419600" cy="32214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754" y="1981200"/>
            <a:ext cx="4990454" cy="4673600"/>
          </a:xfrm>
          <a:prstGeom prst="rect">
            <a:avLst/>
          </a:prstGeom>
        </p:spPr>
      </p:pic>
      <p:sp>
        <p:nvSpPr>
          <p:cNvPr id="9" name="Right Arrow 8"/>
          <p:cNvSpPr/>
          <p:nvPr/>
        </p:nvSpPr>
        <p:spPr>
          <a:xfrm rot="1422221">
            <a:off x="3733800" y="2971800"/>
            <a:ext cx="1828800" cy="457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43600" y="1369505"/>
            <a:ext cx="2667000" cy="646331"/>
          </a:xfrm>
          <a:prstGeom prst="rect">
            <a:avLst/>
          </a:prstGeom>
          <a:noFill/>
        </p:spPr>
        <p:txBody>
          <a:bodyPr wrap="square" rtlCol="0">
            <a:spAutoFit/>
          </a:bodyPr>
          <a:lstStyle/>
          <a:p>
            <a:r>
              <a:rPr lang="en-US" dirty="0" err="1"/>
              <a:t>Prunus</a:t>
            </a:r>
            <a:r>
              <a:rPr lang="en-US" dirty="0"/>
              <a:t> </a:t>
            </a:r>
            <a:r>
              <a:rPr lang="en-US" dirty="0" err="1"/>
              <a:t>serotina</a:t>
            </a:r>
            <a:r>
              <a:rPr lang="en-US" dirty="0"/>
              <a:t> (one carpel)</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66800" y="4320453"/>
            <a:ext cx="2819400" cy="2306638"/>
          </a:xfrm>
          <a:prstGeom prst="rect">
            <a:avLst/>
          </a:prstGeom>
        </p:spPr>
      </p:pic>
    </p:spTree>
    <p:extLst>
      <p:ext uri="{BB962C8B-B14F-4D97-AF65-F5344CB8AC3E}">
        <p14:creationId xmlns:p14="http://schemas.microsoft.com/office/powerpoint/2010/main" val="177341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Rosaceae</a:t>
            </a:r>
            <a:r>
              <a:rPr lang="en-US" dirty="0"/>
              <a:t>– </a:t>
            </a:r>
            <a:r>
              <a:rPr lang="en-US" dirty="0" err="1"/>
              <a:t>Perigynous</a:t>
            </a:r>
            <a:r>
              <a:rPr lang="en-US" dirty="0"/>
              <a:t> flower (ovary superior)</a:t>
            </a:r>
          </a:p>
        </p:txBody>
      </p:sp>
      <p:pic>
        <p:nvPicPr>
          <p:cNvPr id="4" name="Picture 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4978" y="1600200"/>
            <a:ext cx="465404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10400" y="3124200"/>
            <a:ext cx="1676400" cy="1200329"/>
          </a:xfrm>
          <a:prstGeom prst="rect">
            <a:avLst/>
          </a:prstGeom>
          <a:noFill/>
        </p:spPr>
        <p:txBody>
          <a:bodyPr wrap="square" rtlCol="0">
            <a:spAutoFit/>
          </a:bodyPr>
          <a:lstStyle/>
          <a:p>
            <a:r>
              <a:rPr lang="en-US" dirty="0"/>
              <a:t>Fragaria– many carpels free from the hypanthium</a:t>
            </a:r>
          </a:p>
        </p:txBody>
      </p:sp>
    </p:spTree>
    <p:extLst>
      <p:ext uri="{BB962C8B-B14F-4D97-AF65-F5344CB8AC3E}">
        <p14:creationId xmlns:p14="http://schemas.microsoft.com/office/powerpoint/2010/main" val="2285376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Rosaceae</a:t>
            </a:r>
            <a:r>
              <a:rPr lang="en-US" dirty="0"/>
              <a:t>– </a:t>
            </a:r>
            <a:r>
              <a:rPr lang="en-US" dirty="0" err="1"/>
              <a:t>Epigynous</a:t>
            </a:r>
            <a:r>
              <a:rPr lang="en-US" dirty="0"/>
              <a:t> flower </a:t>
            </a:r>
            <a:r>
              <a:rPr lang="en-US" sz="3600" dirty="0"/>
              <a:t>(hypanthium is </a:t>
            </a:r>
            <a:r>
              <a:rPr lang="en-US" sz="3600" dirty="0" err="1"/>
              <a:t>adnate</a:t>
            </a:r>
            <a:r>
              <a:rPr lang="en-US" sz="3600" dirty="0"/>
              <a:t> to inferior ovary)</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7819" y="1493837"/>
            <a:ext cx="5185161" cy="4525963"/>
          </a:xfrm>
        </p:spPr>
      </p:pic>
      <p:sp>
        <p:nvSpPr>
          <p:cNvPr id="4" name="TextBox 3"/>
          <p:cNvSpPr txBox="1"/>
          <p:nvPr/>
        </p:nvSpPr>
        <p:spPr>
          <a:xfrm>
            <a:off x="685800" y="6248400"/>
            <a:ext cx="8382000" cy="369332"/>
          </a:xfrm>
          <a:prstGeom prst="rect">
            <a:avLst/>
          </a:prstGeom>
          <a:noFill/>
        </p:spPr>
        <p:txBody>
          <a:bodyPr wrap="square" rtlCol="0">
            <a:spAutoFit/>
          </a:bodyPr>
          <a:lstStyle/>
          <a:p>
            <a:r>
              <a:rPr lang="en-US" dirty="0"/>
              <a:t>And as a result, the fruit usually has </a:t>
            </a:r>
            <a:r>
              <a:rPr lang="en-US" dirty="0" err="1"/>
              <a:t>perianth</a:t>
            </a:r>
            <a:r>
              <a:rPr lang="en-US" dirty="0"/>
              <a:t> parts remaining on expanded hypanthium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447800"/>
            <a:ext cx="3187937" cy="4572000"/>
          </a:xfrm>
          <a:prstGeom prst="rect">
            <a:avLst/>
          </a:prstGeom>
        </p:spPr>
      </p:pic>
      <p:sp>
        <p:nvSpPr>
          <p:cNvPr id="7" name="TextBox 6"/>
          <p:cNvSpPr txBox="1"/>
          <p:nvPr/>
        </p:nvSpPr>
        <p:spPr>
          <a:xfrm>
            <a:off x="3276600" y="1905000"/>
            <a:ext cx="2057400" cy="369332"/>
          </a:xfrm>
          <a:prstGeom prst="rect">
            <a:avLst/>
          </a:prstGeom>
          <a:noFill/>
        </p:spPr>
        <p:txBody>
          <a:bodyPr wrap="square" rtlCol="0">
            <a:spAutoFit/>
          </a:bodyPr>
          <a:lstStyle/>
          <a:p>
            <a:r>
              <a:rPr lang="en-US" dirty="0">
                <a:solidFill>
                  <a:srgbClr val="FFFF00"/>
                </a:solidFill>
              </a:rPr>
              <a:t>Ovary not visible</a:t>
            </a:r>
          </a:p>
        </p:txBody>
      </p:sp>
      <p:cxnSp>
        <p:nvCxnSpPr>
          <p:cNvPr id="9" name="Straight Arrow Connector 8"/>
          <p:cNvCxnSpPr/>
          <p:nvPr/>
        </p:nvCxnSpPr>
        <p:spPr>
          <a:xfrm flipH="1">
            <a:off x="3200400" y="2274332"/>
            <a:ext cx="914400" cy="10784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943600" y="3733800"/>
            <a:ext cx="381000" cy="25908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943600" y="5334000"/>
            <a:ext cx="1447800" cy="9906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0" y="4382869"/>
            <a:ext cx="1371600" cy="646331"/>
          </a:xfrm>
          <a:prstGeom prst="rect">
            <a:avLst/>
          </a:prstGeom>
          <a:noFill/>
        </p:spPr>
        <p:txBody>
          <a:bodyPr wrap="square" rtlCol="0">
            <a:spAutoFit/>
          </a:bodyPr>
          <a:lstStyle/>
          <a:p>
            <a:r>
              <a:rPr lang="en-US" dirty="0" err="1">
                <a:solidFill>
                  <a:srgbClr val="FFFF00"/>
                </a:solidFill>
              </a:rPr>
              <a:t>Crataegus</a:t>
            </a:r>
            <a:r>
              <a:rPr lang="en-US" dirty="0">
                <a:solidFill>
                  <a:srgbClr val="FFFF00"/>
                </a:solidFill>
              </a:rPr>
              <a:t> </a:t>
            </a:r>
            <a:r>
              <a:rPr lang="en-US" dirty="0" err="1">
                <a:solidFill>
                  <a:srgbClr val="FFFF00"/>
                </a:solidFill>
              </a:rPr>
              <a:t>wootoniana</a:t>
            </a:r>
            <a:endParaRPr lang="en-US" dirty="0">
              <a:solidFill>
                <a:srgbClr val="FFFF00"/>
              </a:solidFill>
            </a:endParaRPr>
          </a:p>
        </p:txBody>
      </p:sp>
    </p:spTree>
    <p:extLst>
      <p:ext uri="{BB962C8B-B14F-4D97-AF65-F5344CB8AC3E}">
        <p14:creationId xmlns:p14="http://schemas.microsoft.com/office/powerpoint/2010/main" val="346487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0"/>
            <a:ext cx="7772400" cy="1143000"/>
          </a:xfrm>
        </p:spPr>
        <p:txBody>
          <a:bodyPr>
            <a:normAutofit/>
          </a:bodyPr>
          <a:lstStyle/>
          <a:p>
            <a:pPr eaLnBrk="1" hangingPunct="1"/>
            <a:r>
              <a:rPr lang="en-US" sz="3600" b="1" dirty="0" err="1"/>
              <a:t>Rosaceae</a:t>
            </a:r>
            <a:r>
              <a:rPr lang="en-US" sz="3600" b="1" dirty="0"/>
              <a:t> </a:t>
            </a:r>
            <a:br>
              <a:rPr lang="en-US" sz="3600" b="1" dirty="0"/>
            </a:br>
            <a:r>
              <a:rPr lang="en-US" sz="2200" b="1" dirty="0"/>
              <a:t>(</a:t>
            </a:r>
            <a:r>
              <a:rPr lang="en-US" sz="2200" b="1" dirty="0" err="1"/>
              <a:t>Epigynous</a:t>
            </a:r>
            <a:r>
              <a:rPr lang="en-US" sz="2200" b="1" dirty="0"/>
              <a:t> Flower– hypanthium is </a:t>
            </a:r>
            <a:r>
              <a:rPr lang="en-US" sz="2200" b="1" dirty="0" err="1"/>
              <a:t>adnate</a:t>
            </a:r>
            <a:r>
              <a:rPr lang="en-US" sz="2200" b="1" dirty="0"/>
              <a:t> to inferior ovary)</a:t>
            </a:r>
          </a:p>
        </p:txBody>
      </p:sp>
      <p:pic>
        <p:nvPicPr>
          <p:cNvPr id="153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371600"/>
            <a:ext cx="4481513" cy="4171950"/>
          </a:xfrm>
        </p:spPr>
      </p:pic>
      <p:sp>
        <p:nvSpPr>
          <p:cNvPr id="15364" name="Text Box 4"/>
          <p:cNvSpPr txBox="1">
            <a:spLocks noChangeArrowheads="1"/>
          </p:cNvSpPr>
          <p:nvPr/>
        </p:nvSpPr>
        <p:spPr bwMode="auto">
          <a:xfrm>
            <a:off x="656431" y="5638800"/>
            <a:ext cx="2039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i="1" dirty="0" err="1"/>
              <a:t>Malus</a:t>
            </a:r>
            <a:r>
              <a:rPr lang="en-US" b="1" i="1" dirty="0"/>
              <a:t> </a:t>
            </a:r>
            <a:r>
              <a:rPr lang="en-US" b="1" dirty="0"/>
              <a:t>(Apple)</a:t>
            </a:r>
          </a:p>
        </p:txBody>
      </p:sp>
      <p:pic>
        <p:nvPicPr>
          <p:cNvPr id="153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43000"/>
            <a:ext cx="39624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3870243"/>
            <a:ext cx="2998461" cy="2819400"/>
          </a:xfrm>
          <a:prstGeom prst="rect">
            <a:avLst/>
          </a:prstGeom>
        </p:spPr>
      </p:pic>
      <p:sp>
        <p:nvSpPr>
          <p:cNvPr id="3" name="TextBox 2"/>
          <p:cNvSpPr txBox="1"/>
          <p:nvPr/>
        </p:nvSpPr>
        <p:spPr>
          <a:xfrm>
            <a:off x="0" y="6400800"/>
            <a:ext cx="5181600" cy="369332"/>
          </a:xfrm>
          <a:prstGeom prst="rect">
            <a:avLst/>
          </a:prstGeom>
          <a:noFill/>
        </p:spPr>
        <p:txBody>
          <a:bodyPr wrap="square" rtlCol="0">
            <a:spAutoFit/>
          </a:bodyPr>
          <a:lstStyle/>
          <a:p>
            <a:r>
              <a:rPr lang="en-US" dirty="0"/>
              <a:t>Fruit with </a:t>
            </a:r>
            <a:r>
              <a:rPr lang="en-US" dirty="0" err="1"/>
              <a:t>perianth</a:t>
            </a:r>
            <a:r>
              <a:rPr lang="en-US" dirty="0"/>
              <a:t> parts on expanded hypanthium</a:t>
            </a:r>
          </a:p>
        </p:txBody>
      </p:sp>
      <p:cxnSp>
        <p:nvCxnSpPr>
          <p:cNvPr id="7" name="Straight Arrow Connector 6"/>
          <p:cNvCxnSpPr/>
          <p:nvPr/>
        </p:nvCxnSpPr>
        <p:spPr>
          <a:xfrm flipV="1">
            <a:off x="4953000" y="6248400"/>
            <a:ext cx="1752600" cy="3370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27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a:t>
            </a:r>
            <a:r>
              <a:rPr lang="en-US" dirty="0" err="1"/>
              <a:t>Rosaceae</a:t>
            </a:r>
            <a:r>
              <a:rPr lang="en-US" dirty="0"/>
              <a:t>:  Rosa </a:t>
            </a:r>
            <a:r>
              <a:rPr lang="en-US" dirty="0" err="1"/>
              <a:t>woodsii</a:t>
            </a:r>
            <a:endParaRPr lang="en-US" dirty="0"/>
          </a:p>
        </p:txBody>
      </p:sp>
      <p:sp>
        <p:nvSpPr>
          <p:cNvPr id="4" name="Right Brace 3"/>
          <p:cNvSpPr/>
          <p:nvPr/>
        </p:nvSpPr>
        <p:spPr>
          <a:xfrm>
            <a:off x="5638800" y="2228165"/>
            <a:ext cx="685800" cy="1676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3" name="Content Placeholder 2"/>
          <p:cNvSpPr>
            <a:spLocks noGrp="1"/>
          </p:cNvSpPr>
          <p:nvPr>
            <p:ph idx="1"/>
          </p:nvPr>
        </p:nvSpPr>
        <p:spPr>
          <a:xfrm>
            <a:off x="609600" y="1582792"/>
            <a:ext cx="8229600" cy="4643546"/>
          </a:xfrm>
        </p:spPr>
        <p:txBody>
          <a:bodyPr>
            <a:normAutofit/>
          </a:bodyPr>
          <a:lstStyle/>
          <a:p>
            <a:r>
              <a:rPr lang="en-US" dirty="0"/>
              <a:t>Foliage–</a:t>
            </a:r>
          </a:p>
          <a:p>
            <a:r>
              <a:rPr lang="en-US" dirty="0"/>
              <a:t>Calyx– </a:t>
            </a:r>
          </a:p>
          <a:p>
            <a:r>
              <a:rPr lang="en-US" dirty="0"/>
              <a:t>Corolla–</a:t>
            </a:r>
          </a:p>
          <a:p>
            <a:r>
              <a:rPr lang="en-US" dirty="0"/>
              <a:t>Androecium– </a:t>
            </a:r>
          </a:p>
          <a:p>
            <a:r>
              <a:rPr lang="en-US" dirty="0"/>
              <a:t>Gynoecium–</a:t>
            </a:r>
          </a:p>
          <a:p>
            <a:pPr marL="0" indent="0">
              <a:buNone/>
            </a:pPr>
            <a:endParaRPr lang="en-US" sz="3500" dirty="0"/>
          </a:p>
          <a:p>
            <a:r>
              <a:rPr lang="en-US" dirty="0"/>
              <a:t>Fruit– </a:t>
            </a:r>
          </a:p>
        </p:txBody>
      </p:sp>
      <p:sp>
        <p:nvSpPr>
          <p:cNvPr id="5" name="TextBox 4"/>
          <p:cNvSpPr txBox="1"/>
          <p:nvPr/>
        </p:nvSpPr>
        <p:spPr>
          <a:xfrm>
            <a:off x="6422571" y="2743200"/>
            <a:ext cx="1524000" cy="646331"/>
          </a:xfrm>
          <a:prstGeom prst="rect">
            <a:avLst/>
          </a:prstGeom>
          <a:noFill/>
        </p:spPr>
        <p:txBody>
          <a:bodyPr wrap="square" rtlCol="0">
            <a:spAutoFit/>
          </a:bodyPr>
          <a:lstStyle/>
          <a:p>
            <a:r>
              <a:rPr lang="en-US" dirty="0"/>
              <a:t>Fused onto a </a:t>
            </a:r>
            <a:r>
              <a:rPr lang="en-US" b="1" i="1" u="sng" dirty="0"/>
              <a:t>hypanthium</a:t>
            </a:r>
          </a:p>
        </p:txBody>
      </p:sp>
      <p:sp>
        <p:nvSpPr>
          <p:cNvPr id="7" name="TextBox 6"/>
          <p:cNvSpPr txBox="1"/>
          <p:nvPr/>
        </p:nvSpPr>
        <p:spPr>
          <a:xfrm>
            <a:off x="2514600" y="1447800"/>
            <a:ext cx="6248400" cy="646331"/>
          </a:xfrm>
          <a:prstGeom prst="rect">
            <a:avLst/>
          </a:prstGeom>
          <a:noFill/>
        </p:spPr>
        <p:txBody>
          <a:bodyPr wrap="square" rtlCol="0">
            <a:spAutoFit/>
          </a:bodyPr>
          <a:lstStyle/>
          <a:p>
            <a:r>
              <a:rPr lang="en-US" dirty="0"/>
              <a:t>compound toothed leaves (but not in all </a:t>
            </a:r>
            <a:r>
              <a:rPr lang="en-US" dirty="0" err="1"/>
              <a:t>Rosaceae</a:t>
            </a:r>
            <a:r>
              <a:rPr lang="en-US" dirty="0"/>
              <a:t>), stipules obvious (most </a:t>
            </a:r>
            <a:r>
              <a:rPr lang="en-US" dirty="0" err="1"/>
              <a:t>Rosaceae</a:t>
            </a:r>
            <a:r>
              <a:rPr lang="en-US" dirty="0"/>
              <a:t>)</a:t>
            </a:r>
          </a:p>
        </p:txBody>
      </p:sp>
      <p:sp>
        <p:nvSpPr>
          <p:cNvPr id="8" name="TextBox 7"/>
          <p:cNvSpPr txBox="1"/>
          <p:nvPr/>
        </p:nvSpPr>
        <p:spPr>
          <a:xfrm>
            <a:off x="2335530" y="2359967"/>
            <a:ext cx="3200400" cy="369332"/>
          </a:xfrm>
          <a:prstGeom prst="rect">
            <a:avLst/>
          </a:prstGeom>
          <a:noFill/>
        </p:spPr>
        <p:txBody>
          <a:bodyPr wrap="square" rtlCol="0">
            <a:spAutoFit/>
          </a:bodyPr>
          <a:lstStyle/>
          <a:p>
            <a:r>
              <a:rPr lang="en-US" dirty="0"/>
              <a:t>usually 5 sepals</a:t>
            </a:r>
          </a:p>
        </p:txBody>
      </p:sp>
      <p:sp>
        <p:nvSpPr>
          <p:cNvPr id="9" name="TextBox 8"/>
          <p:cNvSpPr txBox="1"/>
          <p:nvPr/>
        </p:nvSpPr>
        <p:spPr>
          <a:xfrm>
            <a:off x="2552700" y="2927866"/>
            <a:ext cx="1676400" cy="369332"/>
          </a:xfrm>
          <a:prstGeom prst="rect">
            <a:avLst/>
          </a:prstGeom>
          <a:noFill/>
        </p:spPr>
        <p:txBody>
          <a:bodyPr wrap="square" rtlCol="0">
            <a:spAutoFit/>
          </a:bodyPr>
          <a:lstStyle/>
          <a:p>
            <a:r>
              <a:rPr lang="en-US" dirty="0"/>
              <a:t>usually 5 petals</a:t>
            </a:r>
          </a:p>
        </p:txBody>
      </p:sp>
      <p:sp>
        <p:nvSpPr>
          <p:cNvPr id="10" name="TextBox 9"/>
          <p:cNvSpPr txBox="1"/>
          <p:nvPr/>
        </p:nvSpPr>
        <p:spPr>
          <a:xfrm>
            <a:off x="3501390" y="3535233"/>
            <a:ext cx="1752600" cy="369332"/>
          </a:xfrm>
          <a:prstGeom prst="rect">
            <a:avLst/>
          </a:prstGeom>
          <a:noFill/>
        </p:spPr>
        <p:txBody>
          <a:bodyPr wrap="square" rtlCol="0">
            <a:spAutoFit/>
          </a:bodyPr>
          <a:lstStyle/>
          <a:p>
            <a:r>
              <a:rPr lang="en-US" dirty="0"/>
              <a:t>many stamens</a:t>
            </a:r>
          </a:p>
        </p:txBody>
      </p:sp>
      <p:sp>
        <p:nvSpPr>
          <p:cNvPr id="11" name="TextBox 10"/>
          <p:cNvSpPr txBox="1"/>
          <p:nvPr/>
        </p:nvSpPr>
        <p:spPr>
          <a:xfrm>
            <a:off x="3093718" y="3932575"/>
            <a:ext cx="3764281" cy="1200329"/>
          </a:xfrm>
          <a:prstGeom prst="rect">
            <a:avLst/>
          </a:prstGeom>
          <a:noFill/>
        </p:spPr>
        <p:txBody>
          <a:bodyPr wrap="square" rtlCol="0">
            <a:spAutoFit/>
          </a:bodyPr>
          <a:lstStyle/>
          <a:p>
            <a:r>
              <a:rPr lang="en-US" dirty="0"/>
              <a:t>inferior with </a:t>
            </a:r>
            <a:r>
              <a:rPr lang="en-US" dirty="0" err="1"/>
              <a:t>epigynous</a:t>
            </a:r>
            <a:r>
              <a:rPr lang="en-US" dirty="0"/>
              <a:t> insertion </a:t>
            </a:r>
            <a:r>
              <a:rPr lang="en-US"/>
              <a:t>in some genera, </a:t>
            </a:r>
            <a:r>
              <a:rPr lang="en-US" dirty="0"/>
              <a:t>but can be superior in other </a:t>
            </a:r>
            <a:r>
              <a:rPr lang="en-US" dirty="0" err="1"/>
              <a:t>Rosaceae</a:t>
            </a:r>
            <a:r>
              <a:rPr lang="en-US" dirty="0"/>
              <a:t> with </a:t>
            </a:r>
            <a:r>
              <a:rPr lang="en-US" dirty="0" err="1"/>
              <a:t>perigynous</a:t>
            </a:r>
            <a:r>
              <a:rPr lang="en-US" dirty="0"/>
              <a:t> insertion</a:t>
            </a:r>
          </a:p>
        </p:txBody>
      </p:sp>
      <p:sp>
        <p:nvSpPr>
          <p:cNvPr id="12" name="TextBox 11"/>
          <p:cNvSpPr txBox="1"/>
          <p:nvPr/>
        </p:nvSpPr>
        <p:spPr>
          <a:xfrm>
            <a:off x="2156460" y="5105400"/>
            <a:ext cx="6553200" cy="923330"/>
          </a:xfrm>
          <a:prstGeom prst="rect">
            <a:avLst/>
          </a:prstGeom>
          <a:noFill/>
        </p:spPr>
        <p:txBody>
          <a:bodyPr wrap="square" rtlCol="0">
            <a:spAutoFit/>
          </a:bodyPr>
          <a:lstStyle/>
          <a:p>
            <a:r>
              <a:rPr lang="en-US" dirty="0"/>
              <a:t>aggregate of </a:t>
            </a:r>
            <a:r>
              <a:rPr lang="en-US" dirty="0" err="1"/>
              <a:t>achenes</a:t>
            </a:r>
            <a:r>
              <a:rPr lang="en-US" dirty="0"/>
              <a:t> enclosed within hypanthium in Rosa…specialized fleshy fruits of other </a:t>
            </a:r>
            <a:r>
              <a:rPr lang="en-US" dirty="0" err="1"/>
              <a:t>Rosaceae</a:t>
            </a:r>
            <a:r>
              <a:rPr lang="en-US" dirty="0"/>
              <a:t> (e.g. apples, pears) called a “pome.”</a:t>
            </a:r>
          </a:p>
        </p:txBody>
      </p:sp>
    </p:spTree>
    <p:extLst>
      <p:ext uri="{BB962C8B-B14F-4D97-AF65-F5344CB8AC3E}">
        <p14:creationId xmlns:p14="http://schemas.microsoft.com/office/powerpoint/2010/main" val="38048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123825"/>
            <a:ext cx="5153025"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49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532" y="5257800"/>
            <a:ext cx="6477000" cy="369332"/>
          </a:xfrm>
          <a:prstGeom prst="rect">
            <a:avLst/>
          </a:prstGeom>
          <a:noFill/>
        </p:spPr>
        <p:txBody>
          <a:bodyPr wrap="square" rtlCol="0">
            <a:spAutoFit/>
          </a:bodyPr>
          <a:lstStyle/>
          <a:p>
            <a:r>
              <a:rPr lang="en-US" dirty="0"/>
              <a:t>Remember the big picture….</a:t>
            </a:r>
          </a:p>
        </p:txBody>
      </p:sp>
      <p:cxnSp>
        <p:nvCxnSpPr>
          <p:cNvPr id="4" name="Straight Connector 3"/>
          <p:cNvCxnSpPr/>
          <p:nvPr/>
        </p:nvCxnSpPr>
        <p:spPr>
          <a:xfrm>
            <a:off x="914400" y="3733800"/>
            <a:ext cx="7467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981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95600" y="2362200"/>
            <a:ext cx="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86200" y="24384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892065" y="2057400"/>
            <a:ext cx="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029200" y="2057400"/>
            <a:ext cx="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1066800" y="1327666"/>
            <a:ext cx="1828800" cy="369332"/>
          </a:xfrm>
          <a:prstGeom prst="rect">
            <a:avLst/>
          </a:prstGeom>
          <a:noFill/>
        </p:spPr>
        <p:txBody>
          <a:bodyPr wrap="square" rtlCol="0">
            <a:spAutoFit/>
          </a:bodyPr>
          <a:lstStyle/>
          <a:p>
            <a:r>
              <a:rPr lang="en-US" dirty="0" err="1"/>
              <a:t>Amborella</a:t>
            </a:r>
            <a:endParaRPr lang="en-US" dirty="0"/>
          </a:p>
        </p:txBody>
      </p:sp>
      <p:sp>
        <p:nvSpPr>
          <p:cNvPr id="17" name="TextBox 16"/>
          <p:cNvSpPr txBox="1"/>
          <p:nvPr/>
        </p:nvSpPr>
        <p:spPr>
          <a:xfrm rot="16200000">
            <a:off x="2095500" y="1377434"/>
            <a:ext cx="1600200" cy="369332"/>
          </a:xfrm>
          <a:prstGeom prst="rect">
            <a:avLst/>
          </a:prstGeom>
          <a:noFill/>
        </p:spPr>
        <p:txBody>
          <a:bodyPr wrap="square" rtlCol="0">
            <a:spAutoFit/>
          </a:bodyPr>
          <a:lstStyle/>
          <a:p>
            <a:r>
              <a:rPr lang="en-US" dirty="0" err="1"/>
              <a:t>Nymphaeales</a:t>
            </a:r>
            <a:endParaRPr lang="en-US" dirty="0"/>
          </a:p>
        </p:txBody>
      </p:sp>
      <p:sp>
        <p:nvSpPr>
          <p:cNvPr id="18" name="TextBox 17"/>
          <p:cNvSpPr txBox="1"/>
          <p:nvPr/>
        </p:nvSpPr>
        <p:spPr>
          <a:xfrm rot="16200000">
            <a:off x="3009901" y="1411893"/>
            <a:ext cx="1828800" cy="381000"/>
          </a:xfrm>
          <a:prstGeom prst="rect">
            <a:avLst/>
          </a:prstGeom>
          <a:noFill/>
        </p:spPr>
        <p:txBody>
          <a:bodyPr wrap="square" rtlCol="0">
            <a:spAutoFit/>
          </a:bodyPr>
          <a:lstStyle/>
          <a:p>
            <a:r>
              <a:rPr lang="en-US" dirty="0" err="1"/>
              <a:t>Austrobaileyales</a:t>
            </a:r>
            <a:endParaRPr lang="en-US" dirty="0"/>
          </a:p>
        </p:txBody>
      </p:sp>
      <p:sp>
        <p:nvSpPr>
          <p:cNvPr id="19" name="TextBox 18"/>
          <p:cNvSpPr txBox="1"/>
          <p:nvPr/>
        </p:nvSpPr>
        <p:spPr>
          <a:xfrm rot="16200000">
            <a:off x="6168165" y="1086982"/>
            <a:ext cx="1828800" cy="381000"/>
          </a:xfrm>
          <a:prstGeom prst="rect">
            <a:avLst/>
          </a:prstGeom>
          <a:noFill/>
        </p:spPr>
        <p:txBody>
          <a:bodyPr wrap="square" rtlCol="0">
            <a:spAutoFit/>
          </a:bodyPr>
          <a:lstStyle/>
          <a:p>
            <a:r>
              <a:rPr lang="en-US" dirty="0"/>
              <a:t>Monocots</a:t>
            </a:r>
          </a:p>
        </p:txBody>
      </p:sp>
      <p:sp>
        <p:nvSpPr>
          <p:cNvPr id="20" name="TextBox 19"/>
          <p:cNvSpPr txBox="1"/>
          <p:nvPr/>
        </p:nvSpPr>
        <p:spPr>
          <a:xfrm rot="16200000">
            <a:off x="3903240" y="820587"/>
            <a:ext cx="2133600" cy="369332"/>
          </a:xfrm>
          <a:prstGeom prst="rect">
            <a:avLst/>
          </a:prstGeom>
          <a:noFill/>
        </p:spPr>
        <p:txBody>
          <a:bodyPr wrap="square" rtlCol="0">
            <a:spAutoFit/>
          </a:bodyPr>
          <a:lstStyle/>
          <a:p>
            <a:r>
              <a:rPr lang="en-US" dirty="0" err="1"/>
              <a:t>Magnoliids</a:t>
            </a:r>
            <a:endParaRPr lang="en-US" dirty="0"/>
          </a:p>
        </p:txBody>
      </p:sp>
      <p:sp>
        <p:nvSpPr>
          <p:cNvPr id="21" name="TextBox 20"/>
          <p:cNvSpPr txBox="1"/>
          <p:nvPr/>
        </p:nvSpPr>
        <p:spPr>
          <a:xfrm>
            <a:off x="7177563" y="5540119"/>
            <a:ext cx="1676400" cy="369332"/>
          </a:xfrm>
          <a:prstGeom prst="rect">
            <a:avLst/>
          </a:prstGeom>
          <a:noFill/>
        </p:spPr>
        <p:txBody>
          <a:bodyPr wrap="square" rtlCol="0">
            <a:spAutoFit/>
          </a:bodyPr>
          <a:lstStyle/>
          <a:p>
            <a:r>
              <a:rPr lang="en-US" dirty="0" err="1"/>
              <a:t>Eudicots</a:t>
            </a:r>
            <a:endParaRPr lang="en-US" dirty="0"/>
          </a:p>
        </p:txBody>
      </p:sp>
      <p:sp>
        <p:nvSpPr>
          <p:cNvPr id="22" name="TextBox 21"/>
          <p:cNvSpPr txBox="1"/>
          <p:nvPr/>
        </p:nvSpPr>
        <p:spPr>
          <a:xfrm>
            <a:off x="2005940" y="5888963"/>
            <a:ext cx="5496941" cy="584775"/>
          </a:xfrm>
          <a:prstGeom prst="rect">
            <a:avLst/>
          </a:prstGeom>
          <a:noFill/>
        </p:spPr>
        <p:txBody>
          <a:bodyPr wrap="square" rtlCol="0">
            <a:spAutoFit/>
          </a:bodyPr>
          <a:lstStyle/>
          <a:p>
            <a:r>
              <a:rPr lang="en-US" sz="3200" dirty="0"/>
              <a:t>Angiosperm Relationships</a:t>
            </a:r>
          </a:p>
        </p:txBody>
      </p:sp>
      <p:sp>
        <p:nvSpPr>
          <p:cNvPr id="23" name="Left Brace 22"/>
          <p:cNvSpPr/>
          <p:nvPr/>
        </p:nvSpPr>
        <p:spPr>
          <a:xfrm rot="16200000">
            <a:off x="2609850" y="3257550"/>
            <a:ext cx="685800" cy="1943100"/>
          </a:xfrm>
          <a:prstGeom prst="leftBrace">
            <a:avLst>
              <a:gd name="adj1" fmla="val 8333"/>
              <a:gd name="adj2" fmla="val 51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362200" y="4572000"/>
            <a:ext cx="1562100" cy="307777"/>
          </a:xfrm>
          <a:prstGeom prst="rect">
            <a:avLst/>
          </a:prstGeom>
          <a:noFill/>
        </p:spPr>
        <p:txBody>
          <a:bodyPr wrap="square" rtlCol="0">
            <a:spAutoFit/>
          </a:bodyPr>
          <a:lstStyle/>
          <a:p>
            <a:r>
              <a:rPr lang="en-US" sz="1400" dirty="0"/>
              <a:t>ANA Grade</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47" y="228600"/>
            <a:ext cx="1038393" cy="104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512" y="41770"/>
            <a:ext cx="1071749" cy="8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7703" y="71583"/>
            <a:ext cx="954405" cy="82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0144" y="534039"/>
            <a:ext cx="1493819" cy="13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086" y="41770"/>
            <a:ext cx="1217600" cy="1827114"/>
          </a:xfrm>
          <a:prstGeom prst="rect">
            <a:avLst/>
          </a:prstGeom>
        </p:spPr>
      </p:pic>
      <p:pic>
        <p:nvPicPr>
          <p:cNvPr id="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7278" y="3874716"/>
            <a:ext cx="1655878" cy="155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4186" y="6488668"/>
            <a:ext cx="2160814" cy="369332"/>
          </a:xfrm>
          <a:prstGeom prst="rect">
            <a:avLst/>
          </a:prstGeom>
          <a:noFill/>
        </p:spPr>
        <p:txBody>
          <a:bodyPr wrap="square" rtlCol="0">
            <a:spAutoFit/>
          </a:bodyPr>
          <a:lstStyle/>
          <a:p>
            <a:r>
              <a:rPr lang="en-US" dirty="0"/>
              <a:t>(simplified)</a:t>
            </a:r>
          </a:p>
        </p:txBody>
      </p:sp>
    </p:spTree>
    <p:extLst>
      <p:ext uri="{BB962C8B-B14F-4D97-AF65-F5344CB8AC3E}">
        <p14:creationId xmlns:p14="http://schemas.microsoft.com/office/powerpoint/2010/main" val="1728185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41" y="1119920"/>
            <a:ext cx="5962650" cy="556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extBox 3"/>
          <p:cNvSpPr txBox="1">
            <a:spLocks noChangeArrowheads="1"/>
          </p:cNvSpPr>
          <p:nvPr/>
        </p:nvSpPr>
        <p:spPr bwMode="auto">
          <a:xfrm>
            <a:off x="1828800" y="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Hypothetical Relationships in Rosid Clade</a:t>
            </a:r>
          </a:p>
        </p:txBody>
      </p:sp>
      <p:sp>
        <p:nvSpPr>
          <p:cNvPr id="7171" name="TextBox 5"/>
          <p:cNvSpPr txBox="1">
            <a:spLocks noChangeArrowheads="1"/>
          </p:cNvSpPr>
          <p:nvPr/>
        </p:nvSpPr>
        <p:spPr bwMode="auto">
          <a:xfrm>
            <a:off x="6889750" y="3352800"/>
            <a:ext cx="2254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t>Judd et al. 2016</a:t>
            </a:r>
          </a:p>
        </p:txBody>
      </p:sp>
      <p:sp>
        <p:nvSpPr>
          <p:cNvPr id="3" name="Oval 2"/>
          <p:cNvSpPr/>
          <p:nvPr/>
        </p:nvSpPr>
        <p:spPr>
          <a:xfrm rot="16200000">
            <a:off x="4464725" y="3007640"/>
            <a:ext cx="381001" cy="12332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10400" y="4953000"/>
            <a:ext cx="1752600" cy="1200329"/>
          </a:xfrm>
          <a:prstGeom prst="rect">
            <a:avLst/>
          </a:prstGeom>
          <a:noFill/>
        </p:spPr>
        <p:txBody>
          <a:bodyPr wrap="square" rtlCol="0">
            <a:spAutoFit/>
          </a:bodyPr>
          <a:lstStyle/>
          <a:p>
            <a:r>
              <a:rPr lang="en-US" dirty="0"/>
              <a:t>Families in the </a:t>
            </a:r>
            <a:r>
              <a:rPr lang="en-US" dirty="0" err="1"/>
              <a:t>Fabales</a:t>
            </a:r>
            <a:r>
              <a:rPr lang="en-US" dirty="0"/>
              <a:t> in the Gila:  </a:t>
            </a:r>
            <a:r>
              <a:rPr lang="en-US" dirty="0" err="1"/>
              <a:t>Fabaceae</a:t>
            </a:r>
            <a:r>
              <a:rPr lang="en-US" dirty="0"/>
              <a:t> &amp; </a:t>
            </a:r>
            <a:r>
              <a:rPr lang="en-US" dirty="0" err="1"/>
              <a:t>Polygalaceae</a:t>
            </a:r>
            <a:r>
              <a:rPr lang="en-US" dirty="0"/>
              <a:t>.</a:t>
            </a:r>
          </a:p>
        </p:txBody>
      </p:sp>
    </p:spTree>
    <p:extLst>
      <p:ext uri="{BB962C8B-B14F-4D97-AF65-F5344CB8AC3E}">
        <p14:creationId xmlns:p14="http://schemas.microsoft.com/office/powerpoint/2010/main" val="2508287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Fabales</a:t>
            </a:r>
            <a:endParaRPr lang="en-US" dirty="0"/>
          </a:p>
        </p:txBody>
      </p:sp>
      <p:sp>
        <p:nvSpPr>
          <p:cNvPr id="5" name="Text Placeholder 4"/>
          <p:cNvSpPr>
            <a:spLocks noGrp="1"/>
          </p:cNvSpPr>
          <p:nvPr>
            <p:ph type="body" idx="1"/>
          </p:nvPr>
        </p:nvSpPr>
        <p:spPr/>
        <p:txBody>
          <a:bodyPr>
            <a:normAutofit fontScale="92500"/>
          </a:bodyPr>
          <a:lstStyle/>
          <a:p>
            <a:r>
              <a:rPr lang="en-US" dirty="0" err="1"/>
              <a:t>Fabaceae</a:t>
            </a:r>
            <a:r>
              <a:rPr lang="en-US" dirty="0"/>
              <a:t>: </a:t>
            </a:r>
            <a:r>
              <a:rPr lang="en-US" dirty="0" err="1"/>
              <a:t>Cologania</a:t>
            </a:r>
            <a:r>
              <a:rPr lang="en-US" dirty="0"/>
              <a:t> </a:t>
            </a:r>
            <a:r>
              <a:rPr lang="en-US" dirty="0" err="1"/>
              <a:t>angustifolia</a:t>
            </a:r>
            <a:r>
              <a:rPr lang="en-US" dirty="0"/>
              <a:t>  </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7" name="Text Placeholder 6"/>
          <p:cNvSpPr>
            <a:spLocks noGrp="1"/>
          </p:cNvSpPr>
          <p:nvPr>
            <p:ph type="body" sz="quarter" idx="3"/>
          </p:nvPr>
        </p:nvSpPr>
        <p:spPr/>
        <p:txBody>
          <a:bodyPr>
            <a:normAutofit fontScale="92500"/>
          </a:bodyPr>
          <a:lstStyle/>
          <a:p>
            <a:r>
              <a:rPr lang="en-US" dirty="0" err="1"/>
              <a:t>Polygalaceae</a:t>
            </a:r>
            <a:r>
              <a:rPr lang="en-US" dirty="0"/>
              <a:t>:  </a:t>
            </a:r>
            <a:r>
              <a:rPr lang="en-US" dirty="0" err="1"/>
              <a:t>Monnina</a:t>
            </a:r>
            <a:r>
              <a:rPr lang="en-US" dirty="0"/>
              <a:t> </a:t>
            </a:r>
            <a:r>
              <a:rPr lang="en-US" dirty="0" err="1"/>
              <a:t>wrightii</a:t>
            </a:r>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84179" y="2174875"/>
            <a:ext cx="2963466" cy="3951288"/>
          </a:xfrm>
        </p:spPr>
      </p:pic>
    </p:spTree>
    <p:extLst>
      <p:ext uri="{BB962C8B-B14F-4D97-AF65-F5344CB8AC3E}">
        <p14:creationId xmlns:p14="http://schemas.microsoft.com/office/powerpoint/2010/main" val="1154272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Rosids</a:t>
            </a:r>
            <a:r>
              <a:rPr lang="en-US" sz="3600" dirty="0"/>
              <a:t>:  </a:t>
            </a:r>
            <a:r>
              <a:rPr lang="en-US" sz="3600" dirty="0" err="1"/>
              <a:t>Fabales</a:t>
            </a:r>
            <a:r>
              <a:rPr lang="en-US" sz="3600" dirty="0"/>
              <a:t>:  </a:t>
            </a:r>
            <a:r>
              <a:rPr lang="en-US" sz="3600" dirty="0" err="1"/>
              <a:t>Fabaceae</a:t>
            </a:r>
            <a:endParaRPr lang="en-US" sz="36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243744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148" y="4114800"/>
            <a:ext cx="1676400" cy="646331"/>
          </a:xfrm>
          <a:prstGeom prst="rect">
            <a:avLst/>
          </a:prstGeom>
          <a:noFill/>
        </p:spPr>
        <p:txBody>
          <a:bodyPr wrap="square" rtlCol="0">
            <a:spAutoFit/>
          </a:bodyPr>
          <a:lstStyle/>
          <a:p>
            <a:r>
              <a:rPr lang="en-US" dirty="0" err="1">
                <a:solidFill>
                  <a:schemeClr val="bg1"/>
                </a:solidFill>
              </a:rPr>
              <a:t>Amorpha</a:t>
            </a:r>
            <a:r>
              <a:rPr lang="en-US" dirty="0">
                <a:solidFill>
                  <a:schemeClr val="bg1"/>
                </a:solidFill>
              </a:rPr>
              <a:t> </a:t>
            </a:r>
            <a:r>
              <a:rPr lang="en-US" dirty="0" err="1">
                <a:solidFill>
                  <a:schemeClr val="bg1"/>
                </a:solidFill>
              </a:rPr>
              <a:t>fruticosa</a:t>
            </a:r>
            <a:endParaRPr lang="en-US"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745" y="1600200"/>
            <a:ext cx="2571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24745" y="5046415"/>
            <a:ext cx="2571750" cy="369332"/>
          </a:xfrm>
          <a:prstGeom prst="rect">
            <a:avLst/>
          </a:prstGeom>
          <a:noFill/>
        </p:spPr>
        <p:txBody>
          <a:bodyPr wrap="square" rtlCol="0">
            <a:spAutoFit/>
          </a:bodyPr>
          <a:lstStyle/>
          <a:p>
            <a:r>
              <a:rPr lang="en-US" dirty="0" err="1"/>
              <a:t>Astragalus</a:t>
            </a:r>
            <a:r>
              <a:rPr lang="en-US" dirty="0"/>
              <a:t> </a:t>
            </a:r>
            <a:r>
              <a:rPr lang="en-US" dirty="0" err="1"/>
              <a:t>allochrous</a:t>
            </a:r>
            <a:endParaRPr lang="en-US"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3789" y="3731280"/>
            <a:ext cx="3507025" cy="263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55025" y="3338451"/>
            <a:ext cx="2362200" cy="369332"/>
          </a:xfrm>
          <a:prstGeom prst="rect">
            <a:avLst/>
          </a:prstGeom>
          <a:noFill/>
        </p:spPr>
        <p:txBody>
          <a:bodyPr wrap="square" rtlCol="0">
            <a:spAutoFit/>
          </a:bodyPr>
          <a:lstStyle/>
          <a:p>
            <a:r>
              <a:rPr lang="en-US" dirty="0" err="1"/>
              <a:t>Prosopis</a:t>
            </a:r>
            <a:r>
              <a:rPr lang="en-US" dirty="0"/>
              <a:t> </a:t>
            </a:r>
            <a:r>
              <a:rPr lang="en-US" dirty="0" err="1"/>
              <a:t>glandulosa</a:t>
            </a:r>
            <a:endParaRPr lang="en-US" dirty="0"/>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0035" y="533400"/>
            <a:ext cx="1828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96000" y="1523999"/>
            <a:ext cx="1144035" cy="646331"/>
          </a:xfrm>
          <a:prstGeom prst="rect">
            <a:avLst/>
          </a:prstGeom>
          <a:noFill/>
        </p:spPr>
        <p:txBody>
          <a:bodyPr wrap="square" rtlCol="0">
            <a:spAutoFit/>
          </a:bodyPr>
          <a:lstStyle/>
          <a:p>
            <a:r>
              <a:rPr lang="en-US" dirty="0" err="1"/>
              <a:t>Melilotus</a:t>
            </a:r>
            <a:r>
              <a:rPr lang="en-US" dirty="0"/>
              <a:t> </a:t>
            </a:r>
            <a:r>
              <a:rPr lang="en-US" dirty="0" err="1"/>
              <a:t>officinalis</a:t>
            </a:r>
            <a:endParaRPr lang="en-US" dirty="0"/>
          </a:p>
        </p:txBody>
      </p:sp>
    </p:spTree>
    <p:extLst>
      <p:ext uri="{BB962C8B-B14F-4D97-AF65-F5344CB8AC3E}">
        <p14:creationId xmlns:p14="http://schemas.microsoft.com/office/powerpoint/2010/main" val="39843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a:t>
            </a:r>
            <a:r>
              <a:rPr lang="en-US" dirty="0" err="1"/>
              <a:t>Fabales</a:t>
            </a:r>
            <a:r>
              <a:rPr lang="en-US" dirty="0"/>
              <a:t>:  </a:t>
            </a:r>
            <a:r>
              <a:rPr lang="en-US" dirty="0" err="1"/>
              <a:t>Fabaceae</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47800"/>
            <a:ext cx="3810000" cy="330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1600200"/>
            <a:ext cx="2133600" cy="381000"/>
          </a:xfrm>
          <a:prstGeom prst="rect">
            <a:avLst/>
          </a:prstGeom>
          <a:noFill/>
        </p:spPr>
        <p:txBody>
          <a:bodyPr wrap="square" rtlCol="0">
            <a:spAutoFit/>
          </a:bodyPr>
          <a:lstStyle/>
          <a:p>
            <a:r>
              <a:rPr lang="en-US" dirty="0" err="1">
                <a:solidFill>
                  <a:schemeClr val="bg1"/>
                </a:solidFill>
              </a:rPr>
              <a:t>Vauchiella</a:t>
            </a:r>
            <a:r>
              <a:rPr lang="en-US" dirty="0">
                <a:solidFill>
                  <a:schemeClr val="bg1"/>
                </a:solidFill>
              </a:rPr>
              <a:t> </a:t>
            </a:r>
            <a:r>
              <a:rPr lang="en-US" dirty="0" err="1">
                <a:solidFill>
                  <a:schemeClr val="bg1"/>
                </a:solidFill>
              </a:rPr>
              <a:t>constricta</a:t>
            </a:r>
            <a:endParaRPr lang="en-US"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447800"/>
            <a:ext cx="3454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0600" y="4050268"/>
            <a:ext cx="2743200" cy="369332"/>
          </a:xfrm>
          <a:prstGeom prst="rect">
            <a:avLst/>
          </a:prstGeom>
          <a:noFill/>
        </p:spPr>
        <p:txBody>
          <a:bodyPr wrap="square" rtlCol="0">
            <a:spAutoFit/>
          </a:bodyPr>
          <a:lstStyle/>
          <a:p>
            <a:r>
              <a:rPr lang="en-US" dirty="0" err="1"/>
              <a:t>Caesalpinia</a:t>
            </a:r>
            <a:r>
              <a:rPr lang="en-US" dirty="0"/>
              <a:t> </a:t>
            </a:r>
            <a:r>
              <a:rPr lang="en-US" dirty="0" err="1"/>
              <a:t>gilliesii</a:t>
            </a:r>
            <a:endParaRPr lang="en-US"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766201"/>
            <a:ext cx="2779021" cy="185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52800" y="5562600"/>
            <a:ext cx="1447800" cy="646331"/>
          </a:xfrm>
          <a:prstGeom prst="rect">
            <a:avLst/>
          </a:prstGeom>
          <a:noFill/>
        </p:spPr>
        <p:txBody>
          <a:bodyPr wrap="square" rtlCol="0">
            <a:spAutoFit/>
          </a:bodyPr>
          <a:lstStyle/>
          <a:p>
            <a:r>
              <a:rPr lang="en-US" dirty="0" err="1"/>
              <a:t>Desmanthus</a:t>
            </a:r>
            <a:r>
              <a:rPr lang="en-US" dirty="0"/>
              <a:t> </a:t>
            </a:r>
            <a:r>
              <a:rPr lang="en-US" dirty="0" err="1"/>
              <a:t>cooleyi</a:t>
            </a:r>
            <a:endParaRPr lang="en-US" dirty="0"/>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6502" y="4600137"/>
            <a:ext cx="3134110" cy="218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33557" y="5885765"/>
            <a:ext cx="1415043" cy="646331"/>
          </a:xfrm>
          <a:prstGeom prst="rect">
            <a:avLst/>
          </a:prstGeom>
          <a:noFill/>
        </p:spPr>
        <p:txBody>
          <a:bodyPr wrap="square" rtlCol="0">
            <a:spAutoFit/>
          </a:bodyPr>
          <a:lstStyle/>
          <a:p>
            <a:r>
              <a:rPr lang="en-US" dirty="0" err="1">
                <a:solidFill>
                  <a:srgbClr val="FFFF00"/>
                </a:solidFill>
              </a:rPr>
              <a:t>Desmodium</a:t>
            </a:r>
            <a:r>
              <a:rPr lang="en-US" dirty="0">
                <a:solidFill>
                  <a:srgbClr val="FFFF00"/>
                </a:solidFill>
              </a:rPr>
              <a:t> </a:t>
            </a:r>
            <a:r>
              <a:rPr lang="en-US" dirty="0" err="1">
                <a:solidFill>
                  <a:srgbClr val="FFFF00"/>
                </a:solidFill>
              </a:rPr>
              <a:t>grahamii</a:t>
            </a:r>
            <a:endParaRPr lang="en-US" dirty="0">
              <a:solidFill>
                <a:srgbClr val="FFFF00"/>
              </a:solidFill>
            </a:endParaRPr>
          </a:p>
        </p:txBody>
      </p:sp>
    </p:spTree>
    <p:extLst>
      <p:ext uri="{BB962C8B-B14F-4D97-AF65-F5344CB8AC3E}">
        <p14:creationId xmlns:p14="http://schemas.microsoft.com/office/powerpoint/2010/main" val="378610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Fabales</a:t>
            </a:r>
            <a:r>
              <a:rPr lang="en-US" dirty="0"/>
              <a:t>:  </a:t>
            </a:r>
            <a:r>
              <a:rPr lang="en-US" dirty="0" err="1"/>
              <a:t>Fabaceae</a:t>
            </a:r>
            <a:br>
              <a:rPr lang="en-US" dirty="0"/>
            </a:br>
            <a:r>
              <a:rPr lang="en-US" dirty="0"/>
              <a:t>Story of the Peanut</a:t>
            </a:r>
          </a:p>
        </p:txBody>
      </p:sp>
      <p:sp>
        <p:nvSpPr>
          <p:cNvPr id="3" name="Content Placeholder 2"/>
          <p:cNvSpPr>
            <a:spLocks noGrp="1"/>
          </p:cNvSpPr>
          <p:nvPr>
            <p:ph idx="1"/>
          </p:nvPr>
        </p:nvSpPr>
        <p:spPr>
          <a:xfrm>
            <a:off x="457200" y="1600200"/>
            <a:ext cx="3657600" cy="4525963"/>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349573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4469" y="6365358"/>
            <a:ext cx="1981200" cy="369332"/>
          </a:xfrm>
          <a:prstGeom prst="rect">
            <a:avLst/>
          </a:prstGeom>
          <a:noFill/>
        </p:spPr>
        <p:txBody>
          <a:bodyPr wrap="square" rtlCol="0">
            <a:spAutoFit/>
          </a:bodyPr>
          <a:lstStyle/>
          <a:p>
            <a:r>
              <a:rPr lang="en-US" b="1" i="1" dirty="0" err="1"/>
              <a:t>Arachis</a:t>
            </a:r>
            <a:r>
              <a:rPr lang="en-US" b="1" i="1" dirty="0"/>
              <a:t> </a:t>
            </a:r>
            <a:r>
              <a:rPr lang="en-US" b="1" i="1" dirty="0" err="1"/>
              <a:t>hypogaea</a:t>
            </a:r>
            <a:endParaRPr lang="en-US" dirty="0"/>
          </a:p>
        </p:txBody>
      </p:sp>
      <p:sp>
        <p:nvSpPr>
          <p:cNvPr id="5" name="Rectangle 4"/>
          <p:cNvSpPr/>
          <p:nvPr/>
        </p:nvSpPr>
        <p:spPr>
          <a:xfrm>
            <a:off x="4343400" y="2667000"/>
            <a:ext cx="4572000" cy="1754326"/>
          </a:xfrm>
          <a:prstGeom prst="rect">
            <a:avLst/>
          </a:prstGeom>
        </p:spPr>
        <p:txBody>
          <a:bodyPr>
            <a:spAutoFit/>
          </a:bodyPr>
          <a:lstStyle/>
          <a:p>
            <a:r>
              <a:rPr lang="en-US" i="1" dirty="0"/>
              <a:t>“</a:t>
            </a:r>
            <a:r>
              <a:rPr lang="en-US" i="1" dirty="0" err="1"/>
              <a:t>Hypogaea</a:t>
            </a:r>
            <a:r>
              <a:rPr lang="en-US" dirty="0"/>
              <a:t> means "under the earth", after </a:t>
            </a:r>
            <a:r>
              <a:rPr lang="en-US" dirty="0">
                <a:hlinkClick r:id="rId3" tooltip="Pollination"/>
              </a:rPr>
              <a:t>pollination</a:t>
            </a:r>
            <a:r>
              <a:rPr lang="en-US" dirty="0"/>
              <a:t>, the flower stalk elongates causing it to bend until the ovary touches the ground. Continued stalk growth then pushes the ovary underground where the mature </a:t>
            </a:r>
            <a:r>
              <a:rPr lang="en-US" dirty="0">
                <a:hlinkClick r:id="rId4" tooltip="Fruit"/>
              </a:rPr>
              <a:t>fruit</a:t>
            </a:r>
            <a:r>
              <a:rPr lang="en-US" dirty="0"/>
              <a:t> develops into a legume pod, the peanut.”</a:t>
            </a:r>
          </a:p>
        </p:txBody>
      </p:sp>
      <p:sp>
        <p:nvSpPr>
          <p:cNvPr id="6" name="TextBox 5"/>
          <p:cNvSpPr txBox="1"/>
          <p:nvPr/>
        </p:nvSpPr>
        <p:spPr>
          <a:xfrm>
            <a:off x="6248400" y="5029200"/>
            <a:ext cx="2209800" cy="646331"/>
          </a:xfrm>
          <a:prstGeom prst="rect">
            <a:avLst/>
          </a:prstGeom>
          <a:noFill/>
        </p:spPr>
        <p:txBody>
          <a:bodyPr wrap="square" rtlCol="0">
            <a:spAutoFit/>
          </a:bodyPr>
          <a:lstStyle/>
          <a:p>
            <a:r>
              <a:rPr lang="en-US" dirty="0"/>
              <a:t>Text &amp;  pic from Wikipedia</a:t>
            </a:r>
          </a:p>
        </p:txBody>
      </p:sp>
    </p:spTree>
    <p:extLst>
      <p:ext uri="{BB962C8B-B14F-4D97-AF65-F5344CB8AC3E}">
        <p14:creationId xmlns:p14="http://schemas.microsoft.com/office/powerpoint/2010/main" val="17667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Rhizobium– root nodules of </a:t>
            </a:r>
            <a:r>
              <a:rPr lang="en-US" sz="3200" dirty="0" err="1"/>
              <a:t>Fabaceae</a:t>
            </a:r>
            <a:r>
              <a:rPr lang="en-US" sz="3200" dirty="0"/>
              <a:t> often contain this nitrogen fixing bacterium</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591050" cy="386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90800" y="2133599"/>
            <a:ext cx="2286000" cy="646331"/>
          </a:xfrm>
          <a:prstGeom prst="rect">
            <a:avLst/>
          </a:prstGeom>
          <a:noFill/>
        </p:spPr>
        <p:txBody>
          <a:bodyPr wrap="square" rtlCol="0">
            <a:spAutoFit/>
          </a:bodyPr>
          <a:lstStyle/>
          <a:p>
            <a:r>
              <a:rPr lang="en-US" dirty="0">
                <a:solidFill>
                  <a:schemeClr val="bg1"/>
                </a:solidFill>
              </a:rPr>
              <a:t>Rhizobium </a:t>
            </a:r>
            <a:r>
              <a:rPr lang="en-US" dirty="0" err="1">
                <a:solidFill>
                  <a:schemeClr val="bg1"/>
                </a:solidFill>
              </a:rPr>
              <a:t>leguminosarum</a:t>
            </a:r>
            <a:endParaRPr lang="en-US" dirty="0">
              <a:solidFill>
                <a:schemeClr val="bg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534631"/>
            <a:ext cx="2781300" cy="24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13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Fixing Bacteria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676400"/>
            <a:ext cx="6660642" cy="4465592"/>
          </a:xfrm>
        </p:spPr>
      </p:pic>
      <p:cxnSp>
        <p:nvCxnSpPr>
          <p:cNvPr id="5" name="Straight Arrow Connector 4"/>
          <p:cNvCxnSpPr/>
          <p:nvPr/>
        </p:nvCxnSpPr>
        <p:spPr>
          <a:xfrm flipH="1" flipV="1">
            <a:off x="2286000" y="2743200"/>
            <a:ext cx="152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352800" y="3200400"/>
            <a:ext cx="152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2286000" y="37338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398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Anabaena </a:t>
            </a:r>
            <a:r>
              <a:rPr lang="en-US" dirty="0" err="1"/>
              <a:t>Azollae</a:t>
            </a:r>
            <a:endParaRPr lang="en-US" dirty="0"/>
          </a:p>
        </p:txBody>
      </p:sp>
      <p:sp>
        <p:nvSpPr>
          <p:cNvPr id="4" name="Text Placeholder 3"/>
          <p:cNvSpPr>
            <a:spLocks noGrp="1"/>
          </p:cNvSpPr>
          <p:nvPr>
            <p:ph type="body" idx="1"/>
          </p:nvPr>
        </p:nvSpPr>
        <p:spPr/>
        <p:txBody>
          <a:bodyPr/>
          <a:lstStyle/>
          <a:p>
            <a:r>
              <a:rPr lang="en-US" dirty="0" err="1"/>
              <a:t>Azolla</a:t>
            </a:r>
            <a:r>
              <a:rPr lang="en-US" dirty="0"/>
              <a:t> </a:t>
            </a:r>
            <a:r>
              <a:rPr lang="en-US" dirty="0" err="1"/>
              <a:t>mexicana</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635448"/>
            <a:ext cx="4040188" cy="3030141"/>
          </a:xfrm>
        </p:spPr>
      </p:pic>
      <p:sp>
        <p:nvSpPr>
          <p:cNvPr id="6" name="Text Placeholder 5"/>
          <p:cNvSpPr>
            <a:spLocks noGrp="1"/>
          </p:cNvSpPr>
          <p:nvPr>
            <p:ph type="body" sz="quarter" idx="3"/>
          </p:nvPr>
        </p:nvSpPr>
        <p:spPr/>
        <p:txBody>
          <a:bodyPr/>
          <a:lstStyle/>
          <a:p>
            <a:r>
              <a:rPr lang="en-US" dirty="0"/>
              <a:t>Anabaena </a:t>
            </a:r>
            <a:r>
              <a:rPr lang="en-US" dirty="0" err="1"/>
              <a:t>azollae</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15192" y="2692051"/>
            <a:ext cx="3901440" cy="2916936"/>
          </a:xfrm>
        </p:spPr>
      </p:pic>
    </p:spTree>
    <p:extLst>
      <p:ext uri="{BB962C8B-B14F-4D97-AF65-F5344CB8AC3E}">
        <p14:creationId xmlns:p14="http://schemas.microsoft.com/office/powerpoint/2010/main" val="1708725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Hosts and </a:t>
            </a:r>
            <a:r>
              <a:rPr lang="en-US" dirty="0" err="1"/>
              <a:t>Symbionts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133600"/>
            <a:ext cx="8070342" cy="3863246"/>
          </a:xfrm>
        </p:spPr>
      </p:pic>
    </p:spTree>
    <p:extLst>
      <p:ext uri="{BB962C8B-B14F-4D97-AF65-F5344CB8AC3E}">
        <p14:creationId xmlns:p14="http://schemas.microsoft.com/office/powerpoint/2010/main" val="4150454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b="1" dirty="0" err="1"/>
              <a:t>Rosids</a:t>
            </a:r>
            <a:r>
              <a:rPr lang="en-US" b="1" dirty="0"/>
              <a:t>:  </a:t>
            </a:r>
            <a:r>
              <a:rPr lang="en-US" b="1" dirty="0" err="1"/>
              <a:t>Fabales</a:t>
            </a:r>
            <a:r>
              <a:rPr lang="en-US" b="1" dirty="0"/>
              <a:t>:  </a:t>
            </a:r>
            <a:r>
              <a:rPr lang="en-US" b="1" dirty="0" err="1"/>
              <a:t>Fabaceae</a:t>
            </a:r>
            <a:br>
              <a:rPr lang="en-US" b="1" dirty="0"/>
            </a:br>
            <a:r>
              <a:rPr lang="en-US" b="1" dirty="0"/>
              <a:t>(Growth Form)</a:t>
            </a:r>
          </a:p>
        </p:txBody>
      </p:sp>
      <p:pic>
        <p:nvPicPr>
          <p:cNvPr id="286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14400" y="2133600"/>
            <a:ext cx="3276600" cy="3159125"/>
          </a:xfrm>
        </p:spPr>
      </p:pic>
      <p:pic>
        <p:nvPicPr>
          <p:cNvPr id="286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2067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6"/>
          <p:cNvSpPr txBox="1">
            <a:spLocks noChangeArrowheads="1"/>
          </p:cNvSpPr>
          <p:nvPr/>
        </p:nvSpPr>
        <p:spPr bwMode="auto">
          <a:xfrm>
            <a:off x="914400" y="5638800"/>
            <a:ext cx="338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i="1"/>
              <a:t>Gleditsia </a:t>
            </a:r>
            <a:r>
              <a:rPr lang="en-US" b="1"/>
              <a:t>(Honey Locust)</a:t>
            </a:r>
          </a:p>
        </p:txBody>
      </p:sp>
      <p:sp>
        <p:nvSpPr>
          <p:cNvPr id="28678" name="Text Box 7"/>
          <p:cNvSpPr txBox="1">
            <a:spLocks noChangeArrowheads="1"/>
          </p:cNvSpPr>
          <p:nvPr/>
        </p:nvSpPr>
        <p:spPr bwMode="auto">
          <a:xfrm>
            <a:off x="5410200" y="5562600"/>
            <a:ext cx="234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i="1"/>
              <a:t>Robinia</a:t>
            </a:r>
            <a:r>
              <a:rPr lang="en-US" b="1"/>
              <a:t> (Locust)</a:t>
            </a:r>
          </a:p>
        </p:txBody>
      </p:sp>
      <p:sp>
        <p:nvSpPr>
          <p:cNvPr id="2" name="TextBox 1"/>
          <p:cNvSpPr txBox="1"/>
          <p:nvPr/>
        </p:nvSpPr>
        <p:spPr>
          <a:xfrm>
            <a:off x="1295400" y="6324600"/>
            <a:ext cx="2057400" cy="369332"/>
          </a:xfrm>
          <a:prstGeom prst="rect">
            <a:avLst/>
          </a:prstGeom>
          <a:noFill/>
        </p:spPr>
        <p:txBody>
          <a:bodyPr wrap="square" rtlCol="0">
            <a:spAutoFit/>
          </a:bodyPr>
          <a:lstStyle/>
          <a:p>
            <a:r>
              <a:rPr lang="en-US" dirty="0"/>
              <a:t>(Thorns)</a:t>
            </a:r>
          </a:p>
        </p:txBody>
      </p:sp>
      <p:sp>
        <p:nvSpPr>
          <p:cNvPr id="3" name="TextBox 2"/>
          <p:cNvSpPr txBox="1"/>
          <p:nvPr/>
        </p:nvSpPr>
        <p:spPr>
          <a:xfrm>
            <a:off x="5489575" y="6309360"/>
            <a:ext cx="1981200" cy="369332"/>
          </a:xfrm>
          <a:prstGeom prst="rect">
            <a:avLst/>
          </a:prstGeom>
          <a:noFill/>
        </p:spPr>
        <p:txBody>
          <a:bodyPr wrap="square" rtlCol="0">
            <a:spAutoFit/>
          </a:bodyPr>
          <a:lstStyle/>
          <a:p>
            <a:r>
              <a:rPr lang="en-US" dirty="0"/>
              <a:t>(</a:t>
            </a:r>
            <a:r>
              <a:rPr lang="en-US" dirty="0" err="1"/>
              <a:t>Stipular</a:t>
            </a:r>
            <a:r>
              <a:rPr lang="en-US" dirty="0"/>
              <a:t> spines)</a:t>
            </a:r>
          </a:p>
        </p:txBody>
      </p:sp>
    </p:spTree>
    <p:extLst>
      <p:ext uri="{BB962C8B-B14F-4D97-AF65-F5344CB8AC3E}">
        <p14:creationId xmlns:p14="http://schemas.microsoft.com/office/powerpoint/2010/main" val="76987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447800" y="4343400"/>
            <a:ext cx="565577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5057" y="5851546"/>
            <a:ext cx="4191000" cy="646331"/>
          </a:xfrm>
          <a:prstGeom prst="rect">
            <a:avLst/>
          </a:prstGeom>
          <a:noFill/>
        </p:spPr>
        <p:txBody>
          <a:bodyPr wrap="square" rtlCol="0">
            <a:spAutoFit/>
          </a:bodyPr>
          <a:lstStyle/>
          <a:p>
            <a:r>
              <a:rPr lang="en-US" dirty="0"/>
              <a:t>Simplified </a:t>
            </a:r>
            <a:r>
              <a:rPr lang="en-US" dirty="0" err="1"/>
              <a:t>Eudicot</a:t>
            </a:r>
            <a:r>
              <a:rPr lang="en-US" dirty="0"/>
              <a:t> Phylogeny (</a:t>
            </a:r>
            <a:r>
              <a:rPr lang="en-US" dirty="0" err="1"/>
              <a:t>Eudicot</a:t>
            </a:r>
            <a:r>
              <a:rPr lang="en-US" dirty="0"/>
              <a:t>= </a:t>
            </a:r>
            <a:r>
              <a:rPr lang="en-US" dirty="0" err="1"/>
              <a:t>Tricolpate</a:t>
            </a:r>
            <a:r>
              <a:rPr lang="en-US" dirty="0"/>
              <a:t>)</a:t>
            </a:r>
          </a:p>
        </p:txBody>
      </p:sp>
      <p:cxnSp>
        <p:nvCxnSpPr>
          <p:cNvPr id="8" name="Straight Connector 7"/>
          <p:cNvCxnSpPr/>
          <p:nvPr/>
        </p:nvCxnSpPr>
        <p:spPr>
          <a:xfrm flipV="1">
            <a:off x="1905000" y="23622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96726" y="23622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06338" y="2971800"/>
            <a:ext cx="0" cy="1371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103576" y="2215324"/>
            <a:ext cx="0" cy="2128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172200" y="2319418"/>
            <a:ext cx="0" cy="203612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1066800" y="1339334"/>
            <a:ext cx="1676400" cy="369332"/>
          </a:xfrm>
          <a:prstGeom prst="rect">
            <a:avLst/>
          </a:prstGeom>
          <a:noFill/>
        </p:spPr>
        <p:txBody>
          <a:bodyPr wrap="square" rtlCol="0">
            <a:spAutoFit/>
          </a:bodyPr>
          <a:lstStyle/>
          <a:p>
            <a:r>
              <a:rPr lang="en-US" dirty="0" err="1"/>
              <a:t>Ranunculales</a:t>
            </a:r>
            <a:endParaRPr lang="en-US" dirty="0"/>
          </a:p>
        </p:txBody>
      </p:sp>
      <p:sp>
        <p:nvSpPr>
          <p:cNvPr id="18" name="TextBox 17"/>
          <p:cNvSpPr txBox="1"/>
          <p:nvPr/>
        </p:nvSpPr>
        <p:spPr>
          <a:xfrm rot="16200000">
            <a:off x="1638300" y="1030462"/>
            <a:ext cx="2133600" cy="381000"/>
          </a:xfrm>
          <a:prstGeom prst="rect">
            <a:avLst/>
          </a:prstGeom>
          <a:noFill/>
        </p:spPr>
        <p:txBody>
          <a:bodyPr wrap="square" rtlCol="0">
            <a:spAutoFit/>
          </a:bodyPr>
          <a:lstStyle/>
          <a:p>
            <a:r>
              <a:rPr lang="en-US" dirty="0" err="1"/>
              <a:t>Proteales</a:t>
            </a:r>
            <a:endParaRPr lang="en-US" dirty="0"/>
          </a:p>
        </p:txBody>
      </p:sp>
      <p:sp>
        <p:nvSpPr>
          <p:cNvPr id="19" name="TextBox 18"/>
          <p:cNvSpPr txBox="1"/>
          <p:nvPr/>
        </p:nvSpPr>
        <p:spPr>
          <a:xfrm rot="16200000">
            <a:off x="5855078" y="2736012"/>
            <a:ext cx="1981200" cy="369332"/>
          </a:xfrm>
          <a:prstGeom prst="rect">
            <a:avLst/>
          </a:prstGeom>
          <a:noFill/>
        </p:spPr>
        <p:txBody>
          <a:bodyPr wrap="square" rtlCol="0">
            <a:spAutoFit/>
          </a:bodyPr>
          <a:lstStyle/>
          <a:p>
            <a:r>
              <a:rPr lang="en-US" dirty="0" err="1"/>
              <a:t>Caryophyllales</a:t>
            </a:r>
            <a:endParaRPr lang="en-US" dirty="0"/>
          </a:p>
        </p:txBody>
      </p:sp>
      <p:sp>
        <p:nvSpPr>
          <p:cNvPr id="20" name="TextBox 19"/>
          <p:cNvSpPr txBox="1"/>
          <p:nvPr/>
        </p:nvSpPr>
        <p:spPr>
          <a:xfrm rot="16200000">
            <a:off x="4839135" y="2460673"/>
            <a:ext cx="2095500" cy="381000"/>
          </a:xfrm>
          <a:prstGeom prst="rect">
            <a:avLst/>
          </a:prstGeom>
          <a:noFill/>
        </p:spPr>
        <p:txBody>
          <a:bodyPr wrap="square" rtlCol="0">
            <a:spAutoFit/>
          </a:bodyPr>
          <a:lstStyle/>
          <a:p>
            <a:r>
              <a:rPr lang="en-US" dirty="0" err="1"/>
              <a:t>Santalales</a:t>
            </a:r>
            <a:endParaRPr lang="en-US" dirty="0"/>
          </a:p>
        </p:txBody>
      </p:sp>
      <p:sp>
        <p:nvSpPr>
          <p:cNvPr id="21" name="TextBox 20"/>
          <p:cNvSpPr txBox="1"/>
          <p:nvPr/>
        </p:nvSpPr>
        <p:spPr>
          <a:xfrm rot="16200000">
            <a:off x="4500286" y="3091935"/>
            <a:ext cx="914400" cy="369332"/>
          </a:xfrm>
          <a:prstGeom prst="rect">
            <a:avLst/>
          </a:prstGeom>
          <a:noFill/>
        </p:spPr>
        <p:txBody>
          <a:bodyPr wrap="square" rtlCol="0">
            <a:spAutoFit/>
          </a:bodyPr>
          <a:lstStyle/>
          <a:p>
            <a:r>
              <a:rPr lang="en-US" dirty="0" err="1"/>
              <a:t>Rosids</a:t>
            </a:r>
            <a:endParaRPr lang="en-US" dirty="0"/>
          </a:p>
        </p:txBody>
      </p:sp>
      <p:sp>
        <p:nvSpPr>
          <p:cNvPr id="23" name="TextBox 22"/>
          <p:cNvSpPr txBox="1"/>
          <p:nvPr/>
        </p:nvSpPr>
        <p:spPr>
          <a:xfrm>
            <a:off x="7138977" y="4018002"/>
            <a:ext cx="1369068" cy="369332"/>
          </a:xfrm>
          <a:prstGeom prst="rect">
            <a:avLst/>
          </a:prstGeom>
          <a:noFill/>
        </p:spPr>
        <p:txBody>
          <a:bodyPr wrap="square" rtlCol="0">
            <a:spAutoFit/>
          </a:bodyPr>
          <a:lstStyle/>
          <a:p>
            <a:r>
              <a:rPr lang="en-US" dirty="0" err="1"/>
              <a:t>Asterids</a:t>
            </a:r>
            <a:endParaRPr lang="en-US" dirty="0"/>
          </a:p>
        </p:txBody>
      </p:sp>
      <p:sp>
        <p:nvSpPr>
          <p:cNvPr id="24" name="Left Brace 23"/>
          <p:cNvSpPr/>
          <p:nvPr/>
        </p:nvSpPr>
        <p:spPr>
          <a:xfrm rot="16200000">
            <a:off x="2072368" y="4407665"/>
            <a:ext cx="590550" cy="10559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770908" y="5265749"/>
            <a:ext cx="1295400" cy="307777"/>
          </a:xfrm>
          <a:prstGeom prst="rect">
            <a:avLst/>
          </a:prstGeom>
          <a:noFill/>
        </p:spPr>
        <p:txBody>
          <a:bodyPr wrap="square" rtlCol="0">
            <a:spAutoFit/>
          </a:bodyPr>
          <a:lstStyle/>
          <a:p>
            <a:r>
              <a:rPr lang="en-US" sz="1400" dirty="0"/>
              <a:t>Basal </a:t>
            </a:r>
            <a:r>
              <a:rPr lang="en-US" sz="1400" dirty="0" err="1"/>
              <a:t>Eudicots</a:t>
            </a:r>
            <a:endParaRPr lang="en-US" sz="1400" dirty="0"/>
          </a:p>
        </p:txBody>
      </p:sp>
      <p:sp>
        <p:nvSpPr>
          <p:cNvPr id="26" name="Left Brace 25"/>
          <p:cNvSpPr/>
          <p:nvPr/>
        </p:nvSpPr>
        <p:spPr>
          <a:xfrm rot="16200000">
            <a:off x="5865692" y="2610725"/>
            <a:ext cx="478621" cy="59255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5381244" y="5846279"/>
            <a:ext cx="1784175" cy="307777"/>
          </a:xfrm>
          <a:prstGeom prst="rect">
            <a:avLst/>
          </a:prstGeom>
          <a:noFill/>
        </p:spPr>
        <p:txBody>
          <a:bodyPr wrap="square" rtlCol="0">
            <a:spAutoFit/>
          </a:bodyPr>
          <a:lstStyle/>
          <a:p>
            <a:r>
              <a:rPr lang="en-US" sz="1400" dirty="0"/>
              <a:t>Core </a:t>
            </a:r>
            <a:r>
              <a:rPr lang="en-US" sz="1400" dirty="0" err="1"/>
              <a:t>Eudicots</a:t>
            </a:r>
            <a:endParaRPr lang="en-US" sz="1400" dirty="0"/>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865" y="34636"/>
            <a:ext cx="1130135" cy="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667" y="63574"/>
            <a:ext cx="1316040" cy="108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3085" y="1146223"/>
            <a:ext cx="13721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3990" y="1240475"/>
            <a:ext cx="1206790" cy="98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8620" y="1869984"/>
            <a:ext cx="1232624" cy="99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2820" y="3535827"/>
            <a:ext cx="1076764" cy="80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4" name="Straight Connector 1023"/>
          <p:cNvCxnSpPr>
            <a:cxnSpLocks/>
          </p:cNvCxnSpPr>
          <p:nvPr/>
        </p:nvCxnSpPr>
        <p:spPr>
          <a:xfrm flipH="1">
            <a:off x="3566803" y="4018002"/>
            <a:ext cx="1024938" cy="0"/>
          </a:xfrm>
          <a:prstGeom prst="line">
            <a:avLst/>
          </a:prstGeom>
        </p:spPr>
        <p:style>
          <a:lnRef idx="1">
            <a:schemeClr val="accent1"/>
          </a:lnRef>
          <a:fillRef idx="0">
            <a:schemeClr val="accent1"/>
          </a:fillRef>
          <a:effectRef idx="0">
            <a:schemeClr val="accent1"/>
          </a:effectRef>
          <a:fontRef idx="minor">
            <a:schemeClr val="tx1"/>
          </a:fontRef>
        </p:style>
      </p:cxnSp>
      <p:sp>
        <p:nvSpPr>
          <p:cNvPr id="1029" name="TextBox 1028"/>
          <p:cNvSpPr txBox="1"/>
          <p:nvPr/>
        </p:nvSpPr>
        <p:spPr>
          <a:xfrm>
            <a:off x="2885665" y="3502890"/>
            <a:ext cx="1362276" cy="369332"/>
          </a:xfrm>
          <a:prstGeom prst="rect">
            <a:avLst/>
          </a:prstGeom>
          <a:noFill/>
        </p:spPr>
        <p:txBody>
          <a:bodyPr wrap="square" rtlCol="0">
            <a:spAutoFit/>
          </a:bodyPr>
          <a:lstStyle/>
          <a:p>
            <a:r>
              <a:rPr lang="en-US" dirty="0" err="1"/>
              <a:t>Saxifragales</a:t>
            </a:r>
            <a:endParaRPr lang="en-US" dirty="0"/>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2788" y="2754037"/>
            <a:ext cx="965879" cy="75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0" name="Left Brace 1029"/>
          <p:cNvSpPr/>
          <p:nvPr/>
        </p:nvSpPr>
        <p:spPr>
          <a:xfrm rot="16200000">
            <a:off x="3684912" y="3907550"/>
            <a:ext cx="693866" cy="1653434"/>
          </a:xfrm>
          <a:prstGeom prst="leftBrace">
            <a:avLst>
              <a:gd name="adj1" fmla="val 8333"/>
              <a:gd name="adj2" fmla="val 471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2" name="TextBox 1031"/>
          <p:cNvSpPr txBox="1"/>
          <p:nvPr/>
        </p:nvSpPr>
        <p:spPr>
          <a:xfrm>
            <a:off x="3455728" y="5026436"/>
            <a:ext cx="1385784" cy="307777"/>
          </a:xfrm>
          <a:prstGeom prst="rect">
            <a:avLst/>
          </a:prstGeom>
          <a:noFill/>
        </p:spPr>
        <p:txBody>
          <a:bodyPr wrap="square" rtlCol="0">
            <a:spAutoFit/>
          </a:bodyPr>
          <a:lstStyle/>
          <a:p>
            <a:r>
              <a:rPr lang="en-US" sz="1400" dirty="0" err="1"/>
              <a:t>Superrosids</a:t>
            </a:r>
            <a:endParaRPr lang="en-US" sz="1400" dirty="0"/>
          </a:p>
        </p:txBody>
      </p:sp>
      <p:sp>
        <p:nvSpPr>
          <p:cNvPr id="1033" name="Left Brace 1032"/>
          <p:cNvSpPr/>
          <p:nvPr/>
        </p:nvSpPr>
        <p:spPr>
          <a:xfrm rot="16200000">
            <a:off x="7134443" y="2981664"/>
            <a:ext cx="361515" cy="35052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4" name="TextBox 1033"/>
          <p:cNvSpPr txBox="1"/>
          <p:nvPr/>
        </p:nvSpPr>
        <p:spPr>
          <a:xfrm>
            <a:off x="6680780" y="4925380"/>
            <a:ext cx="1307722" cy="307777"/>
          </a:xfrm>
          <a:prstGeom prst="rect">
            <a:avLst/>
          </a:prstGeom>
          <a:noFill/>
        </p:spPr>
        <p:txBody>
          <a:bodyPr wrap="square" rtlCol="0">
            <a:spAutoFit/>
          </a:bodyPr>
          <a:lstStyle/>
          <a:p>
            <a:r>
              <a:rPr lang="en-US" sz="1400" dirty="0" err="1"/>
              <a:t>Superasterids</a:t>
            </a:r>
            <a:endParaRPr lang="en-US" sz="1400" dirty="0"/>
          </a:p>
        </p:txBody>
      </p:sp>
      <p:sp>
        <p:nvSpPr>
          <p:cNvPr id="1035" name="TextBox 1034"/>
          <p:cNvSpPr txBox="1"/>
          <p:nvPr/>
        </p:nvSpPr>
        <p:spPr>
          <a:xfrm rot="16200000">
            <a:off x="3812432" y="3171640"/>
            <a:ext cx="1905000" cy="215444"/>
          </a:xfrm>
          <a:prstGeom prst="rect">
            <a:avLst/>
          </a:prstGeom>
          <a:noFill/>
        </p:spPr>
        <p:txBody>
          <a:bodyPr wrap="square" rtlCol="0">
            <a:spAutoFit/>
          </a:bodyPr>
          <a:lstStyle/>
          <a:p>
            <a:r>
              <a:rPr lang="en-US" sz="800" dirty="0"/>
              <a:t>= </a:t>
            </a:r>
            <a:r>
              <a:rPr lang="en-US" sz="800" dirty="0" err="1"/>
              <a:t>Vitales</a:t>
            </a:r>
            <a:r>
              <a:rPr lang="en-US" sz="800" dirty="0"/>
              <a:t> + </a:t>
            </a:r>
            <a:r>
              <a:rPr lang="en-US" sz="800" dirty="0" err="1"/>
              <a:t>Fabids</a:t>
            </a:r>
            <a:r>
              <a:rPr lang="en-US" sz="800" dirty="0"/>
              <a:t> + </a:t>
            </a:r>
            <a:r>
              <a:rPr lang="en-US" sz="800" dirty="0" err="1"/>
              <a:t>Malvids</a:t>
            </a:r>
            <a:endParaRPr lang="en-US" sz="800" dirty="0"/>
          </a:p>
        </p:txBody>
      </p:sp>
      <p:sp>
        <p:nvSpPr>
          <p:cNvPr id="1037" name="TextBox 1036"/>
          <p:cNvSpPr txBox="1"/>
          <p:nvPr/>
        </p:nvSpPr>
        <p:spPr>
          <a:xfrm>
            <a:off x="7182744" y="4338063"/>
            <a:ext cx="1961256" cy="215444"/>
          </a:xfrm>
          <a:prstGeom prst="rect">
            <a:avLst/>
          </a:prstGeom>
          <a:noFill/>
        </p:spPr>
        <p:txBody>
          <a:bodyPr wrap="square" rtlCol="0">
            <a:spAutoFit/>
          </a:bodyPr>
          <a:lstStyle/>
          <a:p>
            <a:r>
              <a:rPr lang="en-US" sz="800" dirty="0"/>
              <a:t>= </a:t>
            </a:r>
            <a:r>
              <a:rPr lang="en-US" sz="800" dirty="0" err="1"/>
              <a:t>Cornales+Ericales+Lamiids+Canpanulids</a:t>
            </a:r>
            <a:endParaRPr lang="en-US" sz="800" dirty="0"/>
          </a:p>
        </p:txBody>
      </p:sp>
    </p:spTree>
    <p:extLst>
      <p:ext uri="{BB962C8B-B14F-4D97-AF65-F5344CB8AC3E}">
        <p14:creationId xmlns:p14="http://schemas.microsoft.com/office/powerpoint/2010/main" val="2680503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a:t>
            </a:r>
            <a:r>
              <a:rPr lang="en-US" dirty="0" err="1"/>
              <a:t>Fabales</a:t>
            </a:r>
            <a:r>
              <a:rPr lang="en-US" dirty="0"/>
              <a:t>:  </a:t>
            </a:r>
            <a:r>
              <a:rPr lang="en-US" dirty="0" err="1"/>
              <a:t>Fabaceae</a:t>
            </a:r>
            <a:r>
              <a:rPr lang="en-US" dirty="0"/>
              <a:t>:  Leaves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3276600" cy="218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3962400"/>
            <a:ext cx="3505200" cy="646331"/>
          </a:xfrm>
          <a:prstGeom prst="rect">
            <a:avLst/>
          </a:prstGeom>
          <a:noFill/>
        </p:spPr>
        <p:txBody>
          <a:bodyPr wrap="square" rtlCol="0">
            <a:spAutoFit/>
          </a:bodyPr>
          <a:lstStyle/>
          <a:p>
            <a:r>
              <a:rPr lang="en-US" dirty="0" err="1"/>
              <a:t>Trifoliolate</a:t>
            </a:r>
            <a:r>
              <a:rPr lang="en-US" dirty="0"/>
              <a:t> leaf:  </a:t>
            </a:r>
            <a:r>
              <a:rPr lang="en-US" dirty="0" err="1"/>
              <a:t>Trifolium</a:t>
            </a:r>
            <a:r>
              <a:rPr lang="en-US" dirty="0"/>
              <a:t> </a:t>
            </a:r>
            <a:r>
              <a:rPr lang="en-US" dirty="0" err="1"/>
              <a:t>wormskjoldii</a:t>
            </a:r>
            <a:endParaRPr lang="en-US" dirty="0"/>
          </a:p>
        </p:txBody>
      </p:sp>
      <p:pic>
        <p:nvPicPr>
          <p:cNvPr id="6"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14800" y="1323599"/>
            <a:ext cx="4343400" cy="2445732"/>
          </a:xfrm>
        </p:spPr>
      </p:pic>
      <p:sp>
        <p:nvSpPr>
          <p:cNvPr id="5" name="TextBox 4"/>
          <p:cNvSpPr txBox="1"/>
          <p:nvPr/>
        </p:nvSpPr>
        <p:spPr>
          <a:xfrm>
            <a:off x="4191000" y="3962400"/>
            <a:ext cx="4191000" cy="369332"/>
          </a:xfrm>
          <a:prstGeom prst="rect">
            <a:avLst/>
          </a:prstGeom>
          <a:noFill/>
        </p:spPr>
        <p:txBody>
          <a:bodyPr wrap="square" rtlCol="0">
            <a:spAutoFit/>
          </a:bodyPr>
          <a:lstStyle/>
          <a:p>
            <a:r>
              <a:rPr lang="en-US" dirty="0" err="1"/>
              <a:t>Bifoliolate</a:t>
            </a:r>
            <a:r>
              <a:rPr lang="en-US" dirty="0"/>
              <a:t> leaf:  </a:t>
            </a:r>
            <a:r>
              <a:rPr lang="en-US" dirty="0" err="1"/>
              <a:t>Prosopis</a:t>
            </a:r>
            <a:r>
              <a:rPr lang="en-US" dirty="0"/>
              <a:t> </a:t>
            </a:r>
            <a:r>
              <a:rPr lang="en-US" dirty="0" err="1"/>
              <a:t>glandulosa</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 y="4721922"/>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1295400" y="3813869"/>
            <a:ext cx="381000" cy="178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33700" y="5029200"/>
            <a:ext cx="1257300" cy="1169551"/>
          </a:xfrm>
          <a:prstGeom prst="rect">
            <a:avLst/>
          </a:prstGeom>
          <a:noFill/>
        </p:spPr>
        <p:txBody>
          <a:bodyPr wrap="square" rtlCol="0">
            <a:spAutoFit/>
          </a:bodyPr>
          <a:lstStyle/>
          <a:p>
            <a:r>
              <a:rPr lang="en-US" sz="1400" dirty="0" err="1"/>
              <a:t>Robinia</a:t>
            </a:r>
            <a:r>
              <a:rPr lang="en-US" sz="1400" dirty="0"/>
              <a:t> </a:t>
            </a:r>
            <a:r>
              <a:rPr lang="en-US" sz="1400" dirty="0" err="1"/>
              <a:t>neomexicana</a:t>
            </a:r>
            <a:r>
              <a:rPr lang="en-US" sz="1400" dirty="0"/>
              <a:t>:  many leaflets in compound leaf</a:t>
            </a:r>
          </a:p>
        </p:txBody>
      </p:sp>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6186" y="4547027"/>
            <a:ext cx="3467814" cy="2310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85586" y="4873459"/>
            <a:ext cx="990600" cy="830997"/>
          </a:xfrm>
          <a:prstGeom prst="rect">
            <a:avLst/>
          </a:prstGeom>
          <a:noFill/>
        </p:spPr>
        <p:txBody>
          <a:bodyPr wrap="square" rtlCol="0">
            <a:spAutoFit/>
          </a:bodyPr>
          <a:lstStyle/>
          <a:p>
            <a:r>
              <a:rPr lang="en-US" sz="1200" dirty="0" err="1"/>
              <a:t>Gleditsia</a:t>
            </a:r>
            <a:r>
              <a:rPr lang="en-US" sz="1200" dirty="0"/>
              <a:t> </a:t>
            </a:r>
            <a:r>
              <a:rPr lang="en-US" sz="1200" dirty="0" err="1"/>
              <a:t>triacanthos</a:t>
            </a:r>
            <a:r>
              <a:rPr lang="en-US" sz="1200" dirty="0"/>
              <a:t>:  twice pinnate</a:t>
            </a:r>
          </a:p>
        </p:txBody>
      </p:sp>
    </p:spTree>
    <p:extLst>
      <p:ext uri="{BB962C8B-B14F-4D97-AF65-F5344CB8AC3E}">
        <p14:creationId xmlns:p14="http://schemas.microsoft.com/office/powerpoint/2010/main" val="2401597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a:t>
            </a:r>
            <a:r>
              <a:rPr lang="en-US" dirty="0" err="1"/>
              <a:t>Fabaceae</a:t>
            </a:r>
            <a:r>
              <a:rPr lang="en-US" dirty="0"/>
              <a:t>:  Flowers</a:t>
            </a:r>
          </a:p>
        </p:txBody>
      </p:sp>
      <p:sp>
        <p:nvSpPr>
          <p:cNvPr id="3" name="Content Placeholder 2"/>
          <p:cNvSpPr>
            <a:spLocks noGrp="1"/>
          </p:cNvSpPr>
          <p:nvPr>
            <p:ph idx="1"/>
          </p:nvPr>
        </p:nvSpPr>
        <p:spPr>
          <a:xfrm>
            <a:off x="1028700" y="1585118"/>
            <a:ext cx="8229600" cy="4525963"/>
          </a:xfrm>
        </p:spPr>
        <p:txBody>
          <a:bodyPr/>
          <a:lstStyle/>
          <a:p>
            <a:pPr marL="0" indent="0">
              <a:buNone/>
            </a:pPr>
            <a:r>
              <a:rPr lang="en-US" dirty="0"/>
              <a:t>All petals can be alike, or they can be differentiated into banner petal, 2 wing petals  and 2 keel petals: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743200"/>
            <a:ext cx="4572000" cy="388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5105400"/>
            <a:ext cx="2133600" cy="369332"/>
          </a:xfrm>
          <a:prstGeom prst="rect">
            <a:avLst/>
          </a:prstGeom>
          <a:noFill/>
        </p:spPr>
        <p:txBody>
          <a:bodyPr wrap="square" rtlCol="0">
            <a:spAutoFit/>
          </a:bodyPr>
          <a:lstStyle/>
          <a:p>
            <a:r>
              <a:rPr lang="en-US" dirty="0" err="1"/>
              <a:t>Lathyrus</a:t>
            </a:r>
            <a:r>
              <a:rPr lang="en-US" dirty="0"/>
              <a:t> </a:t>
            </a:r>
            <a:r>
              <a:rPr lang="en-US" dirty="0" err="1"/>
              <a:t>leucanthus</a:t>
            </a:r>
            <a:endParaRPr lang="en-US" dirty="0"/>
          </a:p>
        </p:txBody>
      </p:sp>
      <p:cxnSp>
        <p:nvCxnSpPr>
          <p:cNvPr id="6" name="Straight Arrow Connector 5"/>
          <p:cNvCxnSpPr/>
          <p:nvPr/>
        </p:nvCxnSpPr>
        <p:spPr>
          <a:xfrm>
            <a:off x="4572000" y="2514600"/>
            <a:ext cx="1143000"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943600" y="2590800"/>
            <a:ext cx="1295400" cy="2699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62600" y="2590800"/>
            <a:ext cx="1676400" cy="2514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38400" y="2971800"/>
            <a:ext cx="4572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95600" y="4343400"/>
            <a:ext cx="3048000" cy="14478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 y="5972225"/>
            <a:ext cx="2590800" cy="646331"/>
          </a:xfrm>
          <a:prstGeom prst="rect">
            <a:avLst/>
          </a:prstGeom>
          <a:noFill/>
        </p:spPr>
        <p:txBody>
          <a:bodyPr wrap="square" rtlCol="0">
            <a:spAutoFit/>
          </a:bodyPr>
          <a:lstStyle/>
          <a:p>
            <a:r>
              <a:rPr lang="en-US" dirty="0"/>
              <a:t>This type of flower called “</a:t>
            </a:r>
            <a:r>
              <a:rPr lang="en-US" dirty="0" err="1"/>
              <a:t>papilionaceous</a:t>
            </a:r>
            <a:r>
              <a:rPr lang="en-US" dirty="0"/>
              <a:t>”</a:t>
            </a:r>
          </a:p>
        </p:txBody>
      </p:sp>
    </p:spTree>
    <p:extLst>
      <p:ext uri="{BB962C8B-B14F-4D97-AF65-F5344CB8AC3E}">
        <p14:creationId xmlns:p14="http://schemas.microsoft.com/office/powerpoint/2010/main" val="1261488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a:t>
            </a:r>
            <a:r>
              <a:rPr lang="en-US" dirty="0" err="1"/>
              <a:t>Fabaceae</a:t>
            </a:r>
            <a:r>
              <a:rPr lang="en-US" dirty="0"/>
              <a:t>:  Flowers</a:t>
            </a:r>
          </a:p>
        </p:txBody>
      </p:sp>
      <p:sp>
        <p:nvSpPr>
          <p:cNvPr id="4" name="Text Placeholder 3"/>
          <p:cNvSpPr>
            <a:spLocks noGrp="1"/>
          </p:cNvSpPr>
          <p:nvPr>
            <p:ph type="body" idx="1"/>
          </p:nvPr>
        </p:nvSpPr>
        <p:spPr/>
        <p:txBody>
          <a:bodyPr>
            <a:normAutofit fontScale="92500" lnSpcReduction="20000"/>
          </a:bodyPr>
          <a:lstStyle/>
          <a:p>
            <a:r>
              <a:rPr lang="en-US" dirty="0" err="1"/>
              <a:t>Vicia</a:t>
            </a:r>
            <a:r>
              <a:rPr lang="en-US" dirty="0"/>
              <a:t> </a:t>
            </a:r>
            <a:r>
              <a:rPr lang="en-US" dirty="0" err="1"/>
              <a:t>americana</a:t>
            </a:r>
            <a:r>
              <a:rPr lang="en-US" dirty="0"/>
              <a:t>– </a:t>
            </a:r>
            <a:r>
              <a:rPr lang="en-US" dirty="0" err="1"/>
              <a:t>Diadelphous</a:t>
            </a:r>
            <a:r>
              <a:rPr lang="en-US" dirty="0"/>
              <a:t> stamens</a:t>
            </a: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err="1"/>
              <a:t>Sophora</a:t>
            </a:r>
            <a:r>
              <a:rPr lang="en-US" dirty="0"/>
              <a:t> </a:t>
            </a:r>
            <a:r>
              <a:rPr lang="en-US" dirty="0" err="1"/>
              <a:t>nuttalliana</a:t>
            </a:r>
            <a:r>
              <a:rPr lang="en-US" dirty="0"/>
              <a:t>– all filaments distinct</a:t>
            </a:r>
          </a:p>
        </p:txBody>
      </p:sp>
      <p:sp>
        <p:nvSpPr>
          <p:cNvPr id="7" name="Content Placeholder 6"/>
          <p:cNvSpPr>
            <a:spLocks noGrp="1"/>
          </p:cNvSpPr>
          <p:nvPr>
            <p:ph sz="quarter" idx="4"/>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560320"/>
            <a:ext cx="3981450" cy="318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834281"/>
            <a:ext cx="4191000" cy="279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807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0" y="304800"/>
            <a:ext cx="7772400" cy="1143000"/>
          </a:xfrm>
        </p:spPr>
        <p:txBody>
          <a:bodyPr/>
          <a:lstStyle/>
          <a:p>
            <a:pPr eaLnBrk="1" hangingPunct="1"/>
            <a:r>
              <a:rPr lang="en-US" b="1" dirty="0" err="1"/>
              <a:t>Rosids</a:t>
            </a:r>
            <a:r>
              <a:rPr lang="en-US" b="1" dirty="0"/>
              <a:t>:  </a:t>
            </a:r>
            <a:r>
              <a:rPr lang="en-US" b="1" dirty="0" err="1"/>
              <a:t>Fabaceae</a:t>
            </a:r>
            <a:r>
              <a:rPr lang="en-US" b="1" dirty="0"/>
              <a:t> (Flowers)</a:t>
            </a:r>
          </a:p>
        </p:txBody>
      </p:sp>
      <p:pic>
        <p:nvPicPr>
          <p:cNvPr id="317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38200" y="1447800"/>
            <a:ext cx="7772400" cy="4114800"/>
          </a:xfrm>
        </p:spPr>
      </p:pic>
      <p:sp>
        <p:nvSpPr>
          <p:cNvPr id="31748" name="Text Box 4"/>
          <p:cNvSpPr txBox="1">
            <a:spLocks noChangeArrowheads="1"/>
          </p:cNvSpPr>
          <p:nvPr/>
        </p:nvSpPr>
        <p:spPr bwMode="auto">
          <a:xfrm>
            <a:off x="2895600" y="5867400"/>
            <a:ext cx="3119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Papilionaceous Flower</a:t>
            </a:r>
          </a:p>
        </p:txBody>
      </p:sp>
    </p:spTree>
    <p:extLst>
      <p:ext uri="{BB962C8B-B14F-4D97-AF65-F5344CB8AC3E}">
        <p14:creationId xmlns:p14="http://schemas.microsoft.com/office/powerpoint/2010/main" val="765074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914400" y="0"/>
            <a:ext cx="7772400" cy="1143000"/>
          </a:xfrm>
        </p:spPr>
        <p:txBody>
          <a:bodyPr/>
          <a:lstStyle/>
          <a:p>
            <a:pPr eaLnBrk="1" hangingPunct="1"/>
            <a:r>
              <a:rPr lang="en-US" b="1" dirty="0" err="1"/>
              <a:t>Rosids</a:t>
            </a:r>
            <a:r>
              <a:rPr lang="en-US" b="1" dirty="0"/>
              <a:t>:  </a:t>
            </a:r>
            <a:r>
              <a:rPr lang="en-US" b="1" dirty="0" err="1"/>
              <a:t>Fabaceae</a:t>
            </a:r>
            <a:r>
              <a:rPr lang="en-US" b="1" dirty="0"/>
              <a:t> (Flowers)</a:t>
            </a:r>
          </a:p>
        </p:txBody>
      </p:sp>
      <p:pic>
        <p:nvPicPr>
          <p:cNvPr id="32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6248400"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2209800"/>
            <a:ext cx="3238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a:spLocks noGrp="1" noChangeArrowheads="1"/>
          </p:cNvSpPr>
          <p:nvPr>
            <p:ph type="subTitle" idx="1"/>
          </p:nvPr>
        </p:nvSpPr>
        <p:spPr>
          <a:xfrm>
            <a:off x="6248400" y="5715000"/>
            <a:ext cx="3352800" cy="609600"/>
          </a:xfrm>
          <a:noFill/>
        </p:spPr>
        <p:txBody>
          <a:bodyPr/>
          <a:lstStyle/>
          <a:p>
            <a:pPr algn="l" eaLnBrk="1" hangingPunct="1">
              <a:spcBef>
                <a:spcPct val="0"/>
              </a:spcBef>
            </a:pPr>
            <a:r>
              <a:rPr lang="en-US" sz="2400" b="1" i="1"/>
              <a:t>Mimosa</a:t>
            </a:r>
            <a:r>
              <a:rPr lang="en-US" sz="2400" b="1"/>
              <a:t> (Wait-a-Bit)</a:t>
            </a:r>
          </a:p>
        </p:txBody>
      </p:sp>
    </p:spTree>
    <p:extLst>
      <p:ext uri="{BB962C8B-B14F-4D97-AF65-F5344CB8AC3E}">
        <p14:creationId xmlns:p14="http://schemas.microsoft.com/office/powerpoint/2010/main" val="1520081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b="1" dirty="0" err="1"/>
              <a:t>Rosids</a:t>
            </a:r>
            <a:r>
              <a:rPr lang="en-US" b="1" dirty="0"/>
              <a:t>:  </a:t>
            </a:r>
            <a:r>
              <a:rPr lang="en-US" b="1" dirty="0" err="1"/>
              <a:t>Fabaceae</a:t>
            </a:r>
            <a:r>
              <a:rPr lang="en-US" b="1" dirty="0"/>
              <a:t> (Flowers)</a:t>
            </a:r>
          </a:p>
        </p:txBody>
      </p:sp>
      <p:pic>
        <p:nvPicPr>
          <p:cNvPr id="337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676400"/>
            <a:ext cx="6172200" cy="4132263"/>
          </a:xfrm>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09800"/>
            <a:ext cx="3586163"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3352800" y="6019800"/>
            <a:ext cx="274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i="1"/>
              <a:t>Prosopis </a:t>
            </a:r>
            <a:r>
              <a:rPr lang="en-US" b="1"/>
              <a:t>(Mesquite)</a:t>
            </a:r>
          </a:p>
        </p:txBody>
      </p:sp>
    </p:spTree>
    <p:extLst>
      <p:ext uri="{BB962C8B-B14F-4D97-AF65-F5344CB8AC3E}">
        <p14:creationId xmlns:p14="http://schemas.microsoft.com/office/powerpoint/2010/main" val="78556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Fabaceae</a:t>
            </a:r>
            <a:r>
              <a:rPr lang="en-US" dirty="0"/>
              <a:t>:  Fruit= Legume (or Pod)</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3505200" cy="233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1600" y="3657600"/>
            <a:ext cx="2438400" cy="369332"/>
          </a:xfrm>
          <a:prstGeom prst="rect">
            <a:avLst/>
          </a:prstGeom>
          <a:noFill/>
        </p:spPr>
        <p:txBody>
          <a:bodyPr wrap="square" rtlCol="0">
            <a:spAutoFit/>
          </a:bodyPr>
          <a:lstStyle/>
          <a:p>
            <a:r>
              <a:rPr lang="en-US" dirty="0" err="1">
                <a:solidFill>
                  <a:srgbClr val="FFFF00"/>
                </a:solidFill>
              </a:rPr>
              <a:t>Caesalpinia</a:t>
            </a:r>
            <a:r>
              <a:rPr lang="en-US" dirty="0">
                <a:solidFill>
                  <a:srgbClr val="FFFF00"/>
                </a:solidFill>
              </a:rPr>
              <a:t> </a:t>
            </a:r>
            <a:r>
              <a:rPr lang="en-US" dirty="0" err="1">
                <a:solidFill>
                  <a:srgbClr val="FFFF00"/>
                </a:solidFill>
              </a:rPr>
              <a:t>gilliesii</a:t>
            </a:r>
            <a:endParaRPr lang="en-US" dirty="0">
              <a:solidFill>
                <a:srgbClr val="FFFF00"/>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5917" y="838200"/>
            <a:ext cx="3629483" cy="230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03359" y="2755101"/>
            <a:ext cx="2514600" cy="369332"/>
          </a:xfrm>
          <a:prstGeom prst="rect">
            <a:avLst/>
          </a:prstGeom>
          <a:noFill/>
        </p:spPr>
        <p:txBody>
          <a:bodyPr wrap="square" rtlCol="0">
            <a:spAutoFit/>
          </a:bodyPr>
          <a:lstStyle/>
          <a:p>
            <a:r>
              <a:rPr lang="en-US" dirty="0" err="1">
                <a:solidFill>
                  <a:srgbClr val="FFFF00"/>
                </a:solidFill>
              </a:rPr>
              <a:t>Calliandra</a:t>
            </a:r>
            <a:r>
              <a:rPr lang="en-US" dirty="0">
                <a:solidFill>
                  <a:srgbClr val="FFFF00"/>
                </a:solidFill>
              </a:rPr>
              <a:t> </a:t>
            </a:r>
            <a:r>
              <a:rPr lang="en-US" dirty="0" err="1">
                <a:solidFill>
                  <a:srgbClr val="FFFF00"/>
                </a:solidFill>
              </a:rPr>
              <a:t>humilis</a:t>
            </a:r>
            <a:endParaRPr lang="en-US" dirty="0">
              <a:solidFill>
                <a:srgbClr val="FFFF00"/>
              </a:solidFill>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026932"/>
            <a:ext cx="3581400" cy="206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52600" y="4495800"/>
            <a:ext cx="2286000" cy="369332"/>
          </a:xfrm>
          <a:prstGeom prst="rect">
            <a:avLst/>
          </a:prstGeom>
          <a:noFill/>
        </p:spPr>
        <p:txBody>
          <a:bodyPr wrap="square" rtlCol="0">
            <a:spAutoFit/>
          </a:bodyPr>
          <a:lstStyle/>
          <a:p>
            <a:r>
              <a:rPr lang="en-US" dirty="0" err="1">
                <a:solidFill>
                  <a:srgbClr val="FFFF00"/>
                </a:solidFill>
              </a:rPr>
              <a:t>Cologania</a:t>
            </a:r>
            <a:r>
              <a:rPr lang="en-US" dirty="0">
                <a:solidFill>
                  <a:srgbClr val="FFFF00"/>
                </a:solidFill>
              </a:rPr>
              <a:t> </a:t>
            </a:r>
            <a:r>
              <a:rPr lang="en-US" dirty="0" err="1">
                <a:solidFill>
                  <a:srgbClr val="FFFF00"/>
                </a:solidFill>
              </a:rPr>
              <a:t>angustifolia</a:t>
            </a:r>
            <a:endParaRPr lang="en-US" dirty="0">
              <a:solidFill>
                <a:srgbClr val="FFFF00"/>
              </a:solidFill>
            </a:endParaRP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0036" y="3185298"/>
            <a:ext cx="1992778" cy="299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15200" y="4680465"/>
            <a:ext cx="1460200" cy="646331"/>
          </a:xfrm>
          <a:prstGeom prst="rect">
            <a:avLst/>
          </a:prstGeom>
          <a:noFill/>
        </p:spPr>
        <p:txBody>
          <a:bodyPr wrap="square" rtlCol="0">
            <a:spAutoFit/>
          </a:bodyPr>
          <a:lstStyle/>
          <a:p>
            <a:r>
              <a:rPr lang="en-US" dirty="0" err="1"/>
              <a:t>Robinia</a:t>
            </a:r>
            <a:r>
              <a:rPr lang="en-US" dirty="0"/>
              <a:t> </a:t>
            </a:r>
          </a:p>
          <a:p>
            <a:r>
              <a:rPr lang="en-US" dirty="0" err="1"/>
              <a:t>neomexicana</a:t>
            </a:r>
            <a:endParaRPr lang="en-US" dirty="0"/>
          </a:p>
        </p:txBody>
      </p:sp>
    </p:spTree>
    <p:extLst>
      <p:ext uri="{BB962C8B-B14F-4D97-AF65-F5344CB8AC3E}">
        <p14:creationId xmlns:p14="http://schemas.microsoft.com/office/powerpoint/2010/main" val="3437467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Fabaceae</a:t>
            </a:r>
            <a:r>
              <a:rPr lang="en-US" dirty="0"/>
              <a:t>:  Fruit= Legume (or Pod)</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1373208"/>
            <a:ext cx="4990697" cy="332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771" y="978725"/>
            <a:ext cx="2742128"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4725813"/>
            <a:ext cx="2895600" cy="192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482" y="4699040"/>
            <a:ext cx="3128355" cy="208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0835" y="5410200"/>
            <a:ext cx="2008365" cy="646331"/>
          </a:xfrm>
          <a:prstGeom prst="rect">
            <a:avLst/>
          </a:prstGeom>
          <a:noFill/>
        </p:spPr>
        <p:txBody>
          <a:bodyPr wrap="square" rtlCol="0">
            <a:spAutoFit/>
          </a:bodyPr>
          <a:lstStyle/>
          <a:p>
            <a:r>
              <a:rPr lang="en-US" dirty="0" err="1"/>
              <a:t>Prosopis</a:t>
            </a:r>
            <a:r>
              <a:rPr lang="en-US" dirty="0"/>
              <a:t> </a:t>
            </a:r>
            <a:r>
              <a:rPr lang="en-US" dirty="0" err="1"/>
              <a:t>glandulosa</a:t>
            </a:r>
            <a:endParaRPr lang="en-US" dirty="0"/>
          </a:p>
        </p:txBody>
      </p:sp>
    </p:spTree>
    <p:extLst>
      <p:ext uri="{BB962C8B-B14F-4D97-AF65-F5344CB8AC3E}">
        <p14:creationId xmlns:p14="http://schemas.microsoft.com/office/powerpoint/2010/main" val="1745182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Mequite</a:t>
            </a:r>
            <a:r>
              <a:rPr lang="en-US" dirty="0"/>
              <a:t> as Food</a:t>
            </a:r>
          </a:p>
        </p:txBody>
      </p:sp>
      <p:sp>
        <p:nvSpPr>
          <p:cNvPr id="3" name="Content Placeholder 2"/>
          <p:cNvSpPr>
            <a:spLocks noGrp="1"/>
          </p:cNvSpPr>
          <p:nvPr>
            <p:ph idx="1"/>
          </p:nvPr>
        </p:nvSpPr>
        <p:spPr/>
        <p:txBody>
          <a:bodyPr>
            <a:normAutofit/>
          </a:bodyPr>
          <a:lstStyle/>
          <a:p>
            <a:pPr marL="0" indent="0">
              <a:buNone/>
            </a:pPr>
            <a:r>
              <a:rPr lang="en-US" dirty="0"/>
              <a:t> </a:t>
            </a:r>
            <a:endParaRPr lang="en-US" sz="15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3705225" cy="519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47800"/>
            <a:ext cx="275272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00" y="152400"/>
            <a:ext cx="2286000" cy="6986528"/>
          </a:xfrm>
          <a:prstGeom prst="rect">
            <a:avLst/>
          </a:prstGeom>
        </p:spPr>
        <p:txBody>
          <a:bodyPr>
            <a:spAutoFit/>
          </a:bodyPr>
          <a:lstStyle/>
          <a:p>
            <a:pPr marL="342900" lvl="0" indent="-342900">
              <a:spcBef>
                <a:spcPct val="20000"/>
              </a:spcBef>
              <a:buFont typeface="Arial" pitchFamily="34" charset="0"/>
              <a:buChar char="•"/>
            </a:pPr>
            <a:r>
              <a:rPr lang="en-US" sz="1400" dirty="0">
                <a:solidFill>
                  <a:prstClr val="black"/>
                </a:solidFill>
              </a:rPr>
              <a:t>Traditionally, Native peoples in the Southwest depended on mesquite. It provided food, fuel, shelter, weapons, medicine, and cosmetics. As times changed, and as refined sugar and wheat flour became staples, the role of mesquite was diminished.</a:t>
            </a:r>
            <a:br>
              <a:rPr lang="en-US" sz="1400" dirty="0">
                <a:solidFill>
                  <a:prstClr val="black"/>
                </a:solidFill>
              </a:rPr>
            </a:br>
            <a:r>
              <a:rPr lang="en-US" sz="1400" dirty="0">
                <a:solidFill>
                  <a:prstClr val="black"/>
                </a:solidFill>
              </a:rPr>
              <a:t>Mesquite meal, made by grinding the seeds and pods, Modern milling techniques grind the entire mesquite pod, including most of the protein-rich seed. This produces a meal that is highly nutritious as well as flavorful. The meal ground from the pod contains 11 to 17 percent protein. A high lysine content makes it the perfect addition to other grains that are unusually low in this amino acid.</a:t>
            </a:r>
          </a:p>
        </p:txBody>
      </p:sp>
    </p:spTree>
    <p:extLst>
      <p:ext uri="{BB962C8B-B14F-4D97-AF65-F5344CB8AC3E}">
        <p14:creationId xmlns:p14="http://schemas.microsoft.com/office/powerpoint/2010/main" val="2348195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Rosids</a:t>
            </a:r>
            <a:r>
              <a:rPr lang="en-US" dirty="0"/>
              <a:t>:  </a:t>
            </a:r>
            <a:r>
              <a:rPr lang="en-US" dirty="0" err="1"/>
              <a:t>Fabaceae</a:t>
            </a:r>
            <a:r>
              <a:rPr lang="en-US" dirty="0"/>
              <a:t>:  Specialized type of legume= loment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0524" y="2819459"/>
            <a:ext cx="1402951" cy="2087445"/>
          </a:xfr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599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600200"/>
            <a:ext cx="2376003" cy="3535245"/>
          </a:xfrm>
          <a:prstGeom prst="rect">
            <a:avLst/>
          </a:prstGeom>
        </p:spPr>
      </p:pic>
      <p:sp>
        <p:nvSpPr>
          <p:cNvPr id="6" name="TextBox 5"/>
          <p:cNvSpPr txBox="1"/>
          <p:nvPr/>
        </p:nvSpPr>
        <p:spPr>
          <a:xfrm>
            <a:off x="381000" y="6400800"/>
            <a:ext cx="5486400" cy="369332"/>
          </a:xfrm>
          <a:prstGeom prst="rect">
            <a:avLst/>
          </a:prstGeom>
          <a:noFill/>
        </p:spPr>
        <p:txBody>
          <a:bodyPr wrap="square" rtlCol="0">
            <a:spAutoFit/>
          </a:bodyPr>
          <a:lstStyle/>
          <a:p>
            <a:r>
              <a:rPr lang="en-US" dirty="0" err="1"/>
              <a:t>Desmodium</a:t>
            </a:r>
            <a:r>
              <a:rPr lang="en-US" dirty="0"/>
              <a:t> </a:t>
            </a:r>
            <a:r>
              <a:rPr lang="en-US" dirty="0" err="1"/>
              <a:t>grahamii</a:t>
            </a:r>
            <a:endParaRPr lang="en-US" dirty="0"/>
          </a:p>
        </p:txBody>
      </p:sp>
      <p:sp>
        <p:nvSpPr>
          <p:cNvPr id="7" name="TextBox 6"/>
          <p:cNvSpPr txBox="1"/>
          <p:nvPr/>
        </p:nvSpPr>
        <p:spPr>
          <a:xfrm>
            <a:off x="6553200" y="5410200"/>
            <a:ext cx="2376003" cy="1200329"/>
          </a:xfrm>
          <a:prstGeom prst="rect">
            <a:avLst/>
          </a:prstGeom>
          <a:noFill/>
        </p:spPr>
        <p:txBody>
          <a:bodyPr wrap="square" rtlCol="0">
            <a:spAutoFit/>
          </a:bodyPr>
          <a:lstStyle/>
          <a:p>
            <a:r>
              <a:rPr lang="en-US" dirty="0"/>
              <a:t>LOMENT has constrictions between the cells in which the seeds sit</a:t>
            </a:r>
          </a:p>
        </p:txBody>
      </p:sp>
    </p:spTree>
    <p:extLst>
      <p:ext uri="{BB962C8B-B14F-4D97-AF65-F5344CB8AC3E}">
        <p14:creationId xmlns:p14="http://schemas.microsoft.com/office/powerpoint/2010/main" val="2430077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4860"/>
            <a:ext cx="7134225" cy="666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810000" y="1676400"/>
            <a:ext cx="4419600" cy="396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2209800"/>
            <a:ext cx="2057400" cy="369332"/>
          </a:xfrm>
          <a:prstGeom prst="rect">
            <a:avLst/>
          </a:prstGeom>
          <a:noFill/>
        </p:spPr>
        <p:txBody>
          <a:bodyPr wrap="square" rtlCol="0">
            <a:spAutoFit/>
          </a:bodyPr>
          <a:lstStyle/>
          <a:p>
            <a:r>
              <a:rPr lang="en-US" dirty="0" err="1"/>
              <a:t>Rosids</a:t>
            </a:r>
            <a:endParaRPr lang="en-US" dirty="0"/>
          </a:p>
        </p:txBody>
      </p:sp>
      <p:cxnSp>
        <p:nvCxnSpPr>
          <p:cNvPr id="8" name="Straight Arrow Connector 7"/>
          <p:cNvCxnSpPr>
            <a:endCxn id="5" idx="2"/>
          </p:cNvCxnSpPr>
          <p:nvPr/>
        </p:nvCxnSpPr>
        <p:spPr>
          <a:xfrm>
            <a:off x="990600" y="2394466"/>
            <a:ext cx="2819400" cy="1263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232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Rosids</a:t>
            </a:r>
            <a:r>
              <a:rPr lang="en-US" dirty="0"/>
              <a:t>:  </a:t>
            </a:r>
            <a:r>
              <a:rPr lang="en-US" dirty="0" err="1"/>
              <a:t>Fabaceae</a:t>
            </a:r>
            <a:r>
              <a:rPr lang="en-US" dirty="0"/>
              <a:t>:  </a:t>
            </a:r>
            <a:r>
              <a:rPr lang="en-US" dirty="0" err="1"/>
              <a:t>Vicia</a:t>
            </a:r>
            <a:r>
              <a:rPr lang="en-US" dirty="0"/>
              <a:t> </a:t>
            </a:r>
            <a:r>
              <a:rPr lang="en-US" dirty="0" err="1"/>
              <a:t>americana</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524000"/>
            <a:ext cx="47244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33800" y="1981200"/>
            <a:ext cx="1447800" cy="923330"/>
          </a:xfrm>
          <a:prstGeom prst="rect">
            <a:avLst/>
          </a:prstGeom>
          <a:noFill/>
        </p:spPr>
        <p:txBody>
          <a:bodyPr wrap="square" rtlCol="0">
            <a:spAutoFit/>
          </a:bodyPr>
          <a:lstStyle/>
          <a:p>
            <a:r>
              <a:rPr lang="en-US" dirty="0" err="1">
                <a:solidFill>
                  <a:srgbClr val="FFFF00"/>
                </a:solidFill>
              </a:rPr>
              <a:t>Pinnately</a:t>
            </a:r>
            <a:r>
              <a:rPr lang="en-US" dirty="0">
                <a:solidFill>
                  <a:srgbClr val="FFFF00"/>
                </a:solidFill>
              </a:rPr>
              <a:t> compound leaves</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219200"/>
            <a:ext cx="347343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05600" y="1524000"/>
            <a:ext cx="2025638" cy="646331"/>
          </a:xfrm>
          <a:prstGeom prst="rect">
            <a:avLst/>
          </a:prstGeom>
          <a:noFill/>
        </p:spPr>
        <p:txBody>
          <a:bodyPr wrap="square" rtlCol="0">
            <a:spAutoFit/>
          </a:bodyPr>
          <a:lstStyle/>
          <a:p>
            <a:r>
              <a:rPr lang="en-US" dirty="0" err="1">
                <a:solidFill>
                  <a:schemeClr val="bg1"/>
                </a:solidFill>
              </a:rPr>
              <a:t>Papilionaceous</a:t>
            </a:r>
            <a:r>
              <a:rPr lang="en-US" dirty="0">
                <a:solidFill>
                  <a:schemeClr val="bg1"/>
                </a:solidFill>
              </a:rPr>
              <a:t> flower</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057650"/>
            <a:ext cx="3416723" cy="273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 y="5257800"/>
            <a:ext cx="4572000" cy="923330"/>
          </a:xfrm>
          <a:prstGeom prst="rect">
            <a:avLst/>
          </a:prstGeom>
          <a:noFill/>
        </p:spPr>
        <p:txBody>
          <a:bodyPr wrap="square" rtlCol="0">
            <a:spAutoFit/>
          </a:bodyPr>
          <a:lstStyle/>
          <a:p>
            <a:r>
              <a:rPr lang="en-US" dirty="0" err="1"/>
              <a:t>Fabaceae</a:t>
            </a:r>
            <a:r>
              <a:rPr lang="en-US" dirty="0"/>
              <a:t>: always ONE carpel.  Stigmatic region on </a:t>
            </a:r>
            <a:r>
              <a:rPr lang="en-US" dirty="0" err="1"/>
              <a:t>Vicia</a:t>
            </a:r>
            <a:r>
              <a:rPr lang="en-US" dirty="0"/>
              <a:t> hairy in a tuft below the apex, rather than all the way down the style as in </a:t>
            </a:r>
            <a:r>
              <a:rPr lang="en-US" dirty="0" err="1"/>
              <a:t>Lathyrus</a:t>
            </a:r>
            <a:r>
              <a:rPr lang="en-US" dirty="0"/>
              <a:t>.</a:t>
            </a:r>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291" y="4011812"/>
            <a:ext cx="997597" cy="141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653688" y="4876800"/>
            <a:ext cx="813912" cy="381000"/>
          </a:xfrm>
          <a:prstGeom prst="rect">
            <a:avLst/>
          </a:prstGeom>
          <a:noFill/>
        </p:spPr>
        <p:txBody>
          <a:bodyPr wrap="square" rtlCol="0">
            <a:spAutoFit/>
          </a:bodyPr>
          <a:lstStyle/>
          <a:p>
            <a:r>
              <a:rPr lang="en-US" dirty="0" err="1">
                <a:solidFill>
                  <a:schemeClr val="bg1"/>
                </a:solidFill>
              </a:rPr>
              <a:t>Vicia</a:t>
            </a:r>
            <a:endParaRPr lang="en-US" dirty="0">
              <a:solidFill>
                <a:schemeClr val="bg1"/>
              </a:solidFill>
            </a:endParaRPr>
          </a:p>
        </p:txBody>
      </p:sp>
      <p:cxnSp>
        <p:nvCxnSpPr>
          <p:cNvPr id="9" name="Straight Arrow Connector 8"/>
          <p:cNvCxnSpPr/>
          <p:nvPr/>
        </p:nvCxnSpPr>
        <p:spPr>
          <a:xfrm flipV="1">
            <a:off x="7315200" y="4876800"/>
            <a:ext cx="403219" cy="1905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96000" y="4191000"/>
            <a:ext cx="1371600" cy="369332"/>
          </a:xfrm>
          <a:prstGeom prst="rect">
            <a:avLst/>
          </a:prstGeom>
          <a:noFill/>
        </p:spPr>
        <p:txBody>
          <a:bodyPr wrap="square" rtlCol="0">
            <a:spAutoFit/>
          </a:bodyPr>
          <a:lstStyle/>
          <a:p>
            <a:r>
              <a:rPr lang="en-US" dirty="0" err="1">
                <a:solidFill>
                  <a:schemeClr val="bg1"/>
                </a:solidFill>
              </a:rPr>
              <a:t>Lathyrus</a:t>
            </a:r>
            <a:endParaRPr lang="en-US" dirty="0">
              <a:solidFill>
                <a:schemeClr val="bg1"/>
              </a:solidFill>
            </a:endParaRPr>
          </a:p>
        </p:txBody>
      </p:sp>
      <p:cxnSp>
        <p:nvCxnSpPr>
          <p:cNvPr id="12" name="Straight Arrow Connector 11"/>
          <p:cNvCxnSpPr/>
          <p:nvPr/>
        </p:nvCxnSpPr>
        <p:spPr>
          <a:xfrm flipH="1">
            <a:off x="5867400" y="4375666"/>
            <a:ext cx="2286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753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Rosids</a:t>
            </a:r>
            <a:r>
              <a:rPr lang="en-US" dirty="0"/>
              <a:t>:  </a:t>
            </a:r>
            <a:r>
              <a:rPr lang="en-US" dirty="0" err="1"/>
              <a:t>Fabaceae</a:t>
            </a:r>
            <a:r>
              <a:rPr lang="en-US" dirty="0"/>
              <a:t>:  </a:t>
            </a:r>
            <a:r>
              <a:rPr lang="en-US" dirty="0" err="1"/>
              <a:t>Vicia</a:t>
            </a:r>
            <a:r>
              <a:rPr lang="en-US" dirty="0"/>
              <a:t> </a:t>
            </a:r>
            <a:r>
              <a:rPr lang="en-US" dirty="0" err="1"/>
              <a:t>americana</a:t>
            </a:r>
            <a:endParaRPr lang="en-US" dirty="0"/>
          </a:p>
        </p:txBody>
      </p:sp>
      <p:sp>
        <p:nvSpPr>
          <p:cNvPr id="3" name="Content Placeholder 2"/>
          <p:cNvSpPr>
            <a:spLocks noGrp="1"/>
          </p:cNvSpPr>
          <p:nvPr>
            <p:ph idx="1"/>
          </p:nvPr>
        </p:nvSpPr>
        <p:spPr/>
        <p:txBody>
          <a:bodyPr/>
          <a:lstStyle/>
          <a:p>
            <a:r>
              <a:rPr lang="en-US" dirty="0"/>
              <a:t>Foliage--  </a:t>
            </a:r>
          </a:p>
          <a:p>
            <a:r>
              <a:rPr lang="en-US" dirty="0"/>
              <a:t>Calyx--</a:t>
            </a:r>
          </a:p>
          <a:p>
            <a:r>
              <a:rPr lang="en-US" dirty="0"/>
              <a:t>Corolla–</a:t>
            </a:r>
          </a:p>
          <a:p>
            <a:r>
              <a:rPr lang="en-US" dirty="0"/>
              <a:t>Androecium–</a:t>
            </a:r>
          </a:p>
          <a:p>
            <a:r>
              <a:rPr lang="en-US" dirty="0"/>
              <a:t>Gynoecium– </a:t>
            </a:r>
          </a:p>
          <a:p>
            <a:r>
              <a:rPr lang="en-US" dirty="0"/>
              <a:t>Fruit– </a:t>
            </a:r>
          </a:p>
        </p:txBody>
      </p:sp>
      <p:sp>
        <p:nvSpPr>
          <p:cNvPr id="4" name="TextBox 3"/>
          <p:cNvSpPr txBox="1"/>
          <p:nvPr/>
        </p:nvSpPr>
        <p:spPr>
          <a:xfrm>
            <a:off x="2590800" y="1676400"/>
            <a:ext cx="5257800" cy="369332"/>
          </a:xfrm>
          <a:prstGeom prst="rect">
            <a:avLst/>
          </a:prstGeom>
          <a:noFill/>
        </p:spPr>
        <p:txBody>
          <a:bodyPr wrap="square" rtlCol="0">
            <a:spAutoFit/>
          </a:bodyPr>
          <a:lstStyle/>
          <a:p>
            <a:r>
              <a:rPr lang="en-US" dirty="0" err="1"/>
              <a:t>pinnately</a:t>
            </a:r>
            <a:r>
              <a:rPr lang="en-US" dirty="0"/>
              <a:t> compound in </a:t>
            </a:r>
            <a:r>
              <a:rPr lang="en-US" dirty="0" err="1"/>
              <a:t>Vicia</a:t>
            </a:r>
            <a:r>
              <a:rPr lang="en-US" dirty="0"/>
              <a:t> (but </a:t>
            </a:r>
            <a:r>
              <a:rPr lang="en-US" dirty="0" err="1"/>
              <a:t>trifoliolate</a:t>
            </a:r>
            <a:r>
              <a:rPr lang="en-US" dirty="0"/>
              <a:t> in others)</a:t>
            </a:r>
          </a:p>
        </p:txBody>
      </p:sp>
      <p:sp>
        <p:nvSpPr>
          <p:cNvPr id="5" name="TextBox 4"/>
          <p:cNvSpPr txBox="1"/>
          <p:nvPr/>
        </p:nvSpPr>
        <p:spPr>
          <a:xfrm>
            <a:off x="2438400" y="2286000"/>
            <a:ext cx="2895600" cy="369332"/>
          </a:xfrm>
          <a:prstGeom prst="rect">
            <a:avLst/>
          </a:prstGeom>
          <a:noFill/>
        </p:spPr>
        <p:txBody>
          <a:bodyPr wrap="square" rtlCol="0">
            <a:spAutoFit/>
          </a:bodyPr>
          <a:lstStyle/>
          <a:p>
            <a:r>
              <a:rPr lang="en-US" dirty="0"/>
              <a:t>5 sepals, connate</a:t>
            </a:r>
          </a:p>
        </p:txBody>
      </p:sp>
      <p:sp>
        <p:nvSpPr>
          <p:cNvPr id="6" name="TextBox 5"/>
          <p:cNvSpPr txBox="1"/>
          <p:nvPr/>
        </p:nvSpPr>
        <p:spPr>
          <a:xfrm>
            <a:off x="2438400" y="2819400"/>
            <a:ext cx="1981200" cy="369332"/>
          </a:xfrm>
          <a:prstGeom prst="rect">
            <a:avLst/>
          </a:prstGeom>
          <a:noFill/>
        </p:spPr>
        <p:txBody>
          <a:bodyPr wrap="square" rtlCol="0">
            <a:spAutoFit/>
          </a:bodyPr>
          <a:lstStyle/>
          <a:p>
            <a:r>
              <a:rPr lang="en-US" dirty="0" err="1"/>
              <a:t>papilionaceous</a:t>
            </a:r>
            <a:endParaRPr lang="en-US" dirty="0"/>
          </a:p>
        </p:txBody>
      </p:sp>
      <p:sp>
        <p:nvSpPr>
          <p:cNvPr id="7" name="TextBox 6"/>
          <p:cNvSpPr txBox="1"/>
          <p:nvPr/>
        </p:nvSpPr>
        <p:spPr>
          <a:xfrm>
            <a:off x="3200400" y="3505200"/>
            <a:ext cx="1905000" cy="369332"/>
          </a:xfrm>
          <a:prstGeom prst="rect">
            <a:avLst/>
          </a:prstGeom>
          <a:noFill/>
        </p:spPr>
        <p:txBody>
          <a:bodyPr wrap="square" rtlCol="0">
            <a:spAutoFit/>
          </a:bodyPr>
          <a:lstStyle/>
          <a:p>
            <a:r>
              <a:rPr lang="en-US" dirty="0" err="1"/>
              <a:t>diadelphous</a:t>
            </a:r>
            <a:r>
              <a:rPr lang="en-US" dirty="0"/>
              <a:t> 9+1</a:t>
            </a:r>
          </a:p>
        </p:txBody>
      </p:sp>
      <p:sp>
        <p:nvSpPr>
          <p:cNvPr id="8" name="TextBox 7"/>
          <p:cNvSpPr txBox="1"/>
          <p:nvPr/>
        </p:nvSpPr>
        <p:spPr>
          <a:xfrm>
            <a:off x="3063240" y="4038600"/>
            <a:ext cx="3108960" cy="369332"/>
          </a:xfrm>
          <a:prstGeom prst="rect">
            <a:avLst/>
          </a:prstGeom>
          <a:noFill/>
        </p:spPr>
        <p:txBody>
          <a:bodyPr wrap="square" rtlCol="0">
            <a:spAutoFit/>
          </a:bodyPr>
          <a:lstStyle/>
          <a:p>
            <a:r>
              <a:rPr lang="en-US" dirty="0"/>
              <a:t>one carpel, ovary superior</a:t>
            </a:r>
          </a:p>
        </p:txBody>
      </p:sp>
      <p:sp>
        <p:nvSpPr>
          <p:cNvPr id="9" name="TextBox 8"/>
          <p:cNvSpPr txBox="1"/>
          <p:nvPr/>
        </p:nvSpPr>
        <p:spPr>
          <a:xfrm>
            <a:off x="2125980" y="4572000"/>
            <a:ext cx="4960620" cy="646331"/>
          </a:xfrm>
          <a:prstGeom prst="rect">
            <a:avLst/>
          </a:prstGeom>
          <a:noFill/>
        </p:spPr>
        <p:txBody>
          <a:bodyPr wrap="square" rtlCol="0">
            <a:spAutoFit/>
          </a:bodyPr>
          <a:lstStyle/>
          <a:p>
            <a:r>
              <a:rPr lang="en-US" dirty="0"/>
              <a:t>Legume (dry, elongate fruit from a single carpel that opens along two longitudinal sutures)</a:t>
            </a:r>
          </a:p>
        </p:txBody>
      </p:sp>
    </p:spTree>
    <p:extLst>
      <p:ext uri="{BB962C8B-B14F-4D97-AF65-F5344CB8AC3E}">
        <p14:creationId xmlns:p14="http://schemas.microsoft.com/office/powerpoint/2010/main" val="11624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52400"/>
            <a:ext cx="52863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230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Eudicots</a:t>
            </a:r>
            <a:r>
              <a:rPr lang="en-US" sz="3600" dirty="0"/>
              <a:t>:  </a:t>
            </a:r>
            <a:r>
              <a:rPr lang="en-US" sz="3600" dirty="0" err="1"/>
              <a:t>Rosids</a:t>
            </a:r>
            <a:r>
              <a:rPr lang="en-US" sz="3600" dirty="0"/>
              <a:t> (</a:t>
            </a:r>
            <a:r>
              <a:rPr lang="en-US" sz="3600" dirty="0" err="1"/>
              <a:t>Malvids</a:t>
            </a:r>
            <a:r>
              <a:rPr lang="en-US" sz="3600" dirty="0"/>
              <a:t>):  </a:t>
            </a:r>
            <a:r>
              <a:rPr lang="en-US" sz="3600" dirty="0" err="1"/>
              <a:t>Brassicaceae</a:t>
            </a:r>
            <a:endParaRPr lang="en-US" sz="3600" dirty="0"/>
          </a:p>
        </p:txBody>
      </p:sp>
      <p:sp>
        <p:nvSpPr>
          <p:cNvPr id="4" name="Text Placeholder 3"/>
          <p:cNvSpPr>
            <a:spLocks noGrp="1"/>
          </p:cNvSpPr>
          <p:nvPr>
            <p:ph type="body" idx="1"/>
          </p:nvPr>
        </p:nvSpPr>
        <p:spPr>
          <a:xfrm>
            <a:off x="379412" y="1295400"/>
            <a:ext cx="4040188" cy="639762"/>
          </a:xfrm>
        </p:spPr>
        <p:txBody>
          <a:bodyPr>
            <a:noAutofit/>
          </a:bodyPr>
          <a:lstStyle/>
          <a:p>
            <a:r>
              <a:rPr lang="en-US" sz="1800" b="0" dirty="0" err="1"/>
              <a:t>Hesperidanthus</a:t>
            </a:r>
            <a:r>
              <a:rPr lang="en-US" sz="1800" dirty="0"/>
              <a:t> </a:t>
            </a:r>
            <a:r>
              <a:rPr lang="en-US" sz="1800" b="0" dirty="0" err="1"/>
              <a:t>linearifolius</a:t>
            </a:r>
            <a:endParaRPr lang="en-US" sz="1800" b="0"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981200"/>
            <a:ext cx="3309640" cy="445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3833" y="1162531"/>
            <a:ext cx="4469933" cy="341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114800" y="4208507"/>
            <a:ext cx="3048000" cy="369332"/>
          </a:xfrm>
          <a:prstGeom prst="rect">
            <a:avLst/>
          </a:prstGeom>
          <a:noFill/>
        </p:spPr>
        <p:txBody>
          <a:bodyPr wrap="square" rtlCol="0">
            <a:spAutoFit/>
          </a:bodyPr>
          <a:lstStyle/>
          <a:p>
            <a:r>
              <a:rPr lang="en-US" dirty="0" err="1">
                <a:solidFill>
                  <a:schemeClr val="bg1"/>
                </a:solidFill>
              </a:rPr>
              <a:t>Physaria</a:t>
            </a:r>
            <a:r>
              <a:rPr lang="en-US" dirty="0">
                <a:solidFill>
                  <a:schemeClr val="bg1"/>
                </a:solidFill>
              </a:rPr>
              <a:t> </a:t>
            </a:r>
            <a:r>
              <a:rPr lang="en-US" dirty="0" err="1">
                <a:solidFill>
                  <a:schemeClr val="bg1"/>
                </a:solidFill>
              </a:rPr>
              <a:t>fendleri</a:t>
            </a:r>
            <a:endParaRPr lang="en-US" dirty="0">
              <a:solidFill>
                <a:schemeClr val="bg1"/>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1441" y="3632860"/>
            <a:ext cx="2252559" cy="322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76800" y="5638800"/>
            <a:ext cx="1828800" cy="1200329"/>
          </a:xfrm>
          <a:prstGeom prst="rect">
            <a:avLst/>
          </a:prstGeom>
          <a:noFill/>
        </p:spPr>
        <p:txBody>
          <a:bodyPr wrap="square" rtlCol="0">
            <a:spAutoFit/>
          </a:bodyPr>
          <a:lstStyle/>
          <a:p>
            <a:r>
              <a:rPr lang="en-US" dirty="0" err="1"/>
              <a:t>Draba</a:t>
            </a:r>
            <a:r>
              <a:rPr lang="en-US" dirty="0"/>
              <a:t> </a:t>
            </a:r>
            <a:r>
              <a:rPr lang="en-US" dirty="0" err="1"/>
              <a:t>cuneifolia</a:t>
            </a:r>
            <a:r>
              <a:rPr lang="en-US" dirty="0"/>
              <a:t>, note basal rosette common in </a:t>
            </a:r>
            <a:r>
              <a:rPr lang="en-US" dirty="0" err="1"/>
              <a:t>Brassicaceae</a:t>
            </a:r>
            <a:endParaRPr lang="en-US" dirty="0"/>
          </a:p>
        </p:txBody>
      </p:sp>
      <p:cxnSp>
        <p:nvCxnSpPr>
          <p:cNvPr id="10" name="Straight Arrow Connector 9"/>
          <p:cNvCxnSpPr/>
          <p:nvPr/>
        </p:nvCxnSpPr>
        <p:spPr>
          <a:xfrm>
            <a:off x="6172200" y="6238964"/>
            <a:ext cx="12954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257800" y="304800"/>
            <a:ext cx="152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315200" y="419100"/>
            <a:ext cx="152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956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28" y="762000"/>
            <a:ext cx="636470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extBox 3"/>
          <p:cNvSpPr txBox="1">
            <a:spLocks noChangeArrowheads="1"/>
          </p:cNvSpPr>
          <p:nvPr/>
        </p:nvSpPr>
        <p:spPr bwMode="auto">
          <a:xfrm>
            <a:off x="1828800" y="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Hypothetical Relationships in Rosid Clade</a:t>
            </a:r>
          </a:p>
        </p:txBody>
      </p:sp>
      <p:sp>
        <p:nvSpPr>
          <p:cNvPr id="7171" name="TextBox 5"/>
          <p:cNvSpPr txBox="1">
            <a:spLocks noChangeArrowheads="1"/>
          </p:cNvSpPr>
          <p:nvPr/>
        </p:nvSpPr>
        <p:spPr bwMode="auto">
          <a:xfrm>
            <a:off x="6889750" y="3352800"/>
            <a:ext cx="2254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t>Judd et al. 2016</a:t>
            </a:r>
          </a:p>
        </p:txBody>
      </p:sp>
      <p:sp>
        <p:nvSpPr>
          <p:cNvPr id="4" name="Oval 3"/>
          <p:cNvSpPr/>
          <p:nvPr/>
        </p:nvSpPr>
        <p:spPr>
          <a:xfrm rot="16200000">
            <a:off x="4725591" y="4113609"/>
            <a:ext cx="381000" cy="1450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653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umassvegetable.org/images/soils_crops_pest_mgt/crop/radis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http://www.hort.purdue.edu/ext/senior/vegetabl/images/large/cabbag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descr="http://www.worldcommunitycookbook.org/season/guide/photos/broccol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29257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descr="http://beyondbariatric.files.wordpress.com/2010/04/cauliflow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5814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8"/>
          <p:cNvSpPr txBox="1">
            <a:spLocks noChangeArrowheads="1"/>
          </p:cNvSpPr>
          <p:nvPr/>
        </p:nvSpPr>
        <p:spPr bwMode="auto">
          <a:xfrm>
            <a:off x="921496" y="206514"/>
            <a:ext cx="7841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err="1"/>
              <a:t>Eudicots</a:t>
            </a:r>
            <a:r>
              <a:rPr lang="en-US" sz="2000" dirty="0"/>
              <a:t>:  </a:t>
            </a:r>
            <a:r>
              <a:rPr lang="en-US" sz="2000" dirty="0" err="1"/>
              <a:t>Rosids</a:t>
            </a:r>
            <a:r>
              <a:rPr lang="en-US" sz="2000" dirty="0"/>
              <a:t>:  </a:t>
            </a:r>
            <a:r>
              <a:rPr lang="en-US" sz="2000" dirty="0" err="1"/>
              <a:t>Brassicaceae</a:t>
            </a:r>
            <a:r>
              <a:rPr lang="en-US" sz="2000" dirty="0"/>
              <a:t>:  </a:t>
            </a:r>
          </a:p>
        </p:txBody>
      </p:sp>
      <p:pic>
        <p:nvPicPr>
          <p:cNvPr id="38920" name="Picture 12" descr="http://www.marls.org/images/frenchs_mustard_bottle.jpg"/>
          <p:cNvPicPr>
            <a:picLocks noChangeAspect="1" noChangeArrowheads="1"/>
          </p:cNvPicPr>
          <p:nvPr/>
        </p:nvPicPr>
        <p:blipFill>
          <a:blip r:embed="rId6">
            <a:extLst>
              <a:ext uri="{28A0092B-C50C-407E-A947-70E740481C1C}">
                <a14:useLocalDpi xmlns:a14="http://schemas.microsoft.com/office/drawing/2010/main" val="0"/>
              </a:ext>
            </a:extLst>
          </a:blip>
          <a:srcRect l="24001"/>
          <a:stretch>
            <a:fillRect/>
          </a:stretch>
        </p:blipFill>
        <p:spPr bwMode="auto">
          <a:xfrm>
            <a:off x="3352800" y="3048000"/>
            <a:ext cx="2171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871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Eudicots</a:t>
            </a:r>
            <a:r>
              <a:rPr lang="en-US" dirty="0"/>
              <a:t>:  </a:t>
            </a:r>
            <a:r>
              <a:rPr lang="en-US" dirty="0" err="1"/>
              <a:t>Rosids</a:t>
            </a:r>
            <a:r>
              <a:rPr lang="en-US" dirty="0"/>
              <a:t>:  </a:t>
            </a:r>
            <a:r>
              <a:rPr lang="en-US" dirty="0" err="1"/>
              <a:t>Malvids</a:t>
            </a:r>
            <a:r>
              <a:rPr lang="en-US" dirty="0"/>
              <a:t>:  </a:t>
            </a:r>
            <a:r>
              <a:rPr lang="en-US" dirty="0" err="1"/>
              <a:t>Brassicaceae</a:t>
            </a:r>
            <a:endParaRPr lang="en-US" dirty="0"/>
          </a:p>
        </p:txBody>
      </p:sp>
      <p:sp>
        <p:nvSpPr>
          <p:cNvPr id="3" name="Content Placeholder 2"/>
          <p:cNvSpPr>
            <a:spLocks noGrp="1"/>
          </p:cNvSpPr>
          <p:nvPr>
            <p:ph idx="1"/>
          </p:nvPr>
        </p:nvSpPr>
        <p:spPr/>
        <p:txBody>
          <a:bodyPr/>
          <a:lstStyle/>
          <a:p>
            <a:r>
              <a:rPr lang="en-US" dirty="0"/>
              <a:t>Other cultivar groups of </a:t>
            </a:r>
            <a:r>
              <a:rPr lang="en-US" i="1" dirty="0"/>
              <a:t>Brassica </a:t>
            </a:r>
            <a:r>
              <a:rPr lang="en-US" i="1" dirty="0" err="1"/>
              <a:t>oleracea</a:t>
            </a:r>
            <a:r>
              <a:rPr lang="en-US" dirty="0"/>
              <a:t> include </a:t>
            </a:r>
            <a:r>
              <a:rPr lang="en-US" dirty="0">
                <a:hlinkClick r:id="rId2" tooltip="Cabbage"/>
              </a:rPr>
              <a:t>cabbage</a:t>
            </a:r>
            <a:r>
              <a:rPr lang="en-US" dirty="0"/>
              <a:t> (</a:t>
            </a:r>
            <a:r>
              <a:rPr lang="en-US" dirty="0" err="1"/>
              <a:t>Capitata</a:t>
            </a:r>
            <a:r>
              <a:rPr lang="en-US" dirty="0"/>
              <a:t> Group), </a:t>
            </a:r>
            <a:r>
              <a:rPr lang="en-US" dirty="0">
                <a:hlinkClick r:id="rId3" tooltip="Cauliflower"/>
              </a:rPr>
              <a:t>cauliflower</a:t>
            </a:r>
            <a:r>
              <a:rPr lang="en-US" dirty="0"/>
              <a:t> (Botrytis Group), </a:t>
            </a:r>
            <a:r>
              <a:rPr lang="en-US" dirty="0">
                <a:hlinkClick r:id="rId4" tooltip="Kale"/>
              </a:rPr>
              <a:t>kale</a:t>
            </a:r>
            <a:r>
              <a:rPr lang="en-US" dirty="0"/>
              <a:t> and </a:t>
            </a:r>
            <a:r>
              <a:rPr lang="en-US" dirty="0">
                <a:hlinkClick r:id="rId5" tooltip="Collard greens"/>
              </a:rPr>
              <a:t>collard greens</a:t>
            </a:r>
            <a:r>
              <a:rPr lang="en-US" dirty="0"/>
              <a:t> (</a:t>
            </a:r>
            <a:r>
              <a:rPr lang="en-US" dirty="0" err="1"/>
              <a:t>Acephala</a:t>
            </a:r>
            <a:r>
              <a:rPr lang="en-US" dirty="0"/>
              <a:t> Group), </a:t>
            </a:r>
            <a:r>
              <a:rPr lang="en-US" dirty="0">
                <a:hlinkClick r:id="rId6" tooltip="Kohlrabi"/>
              </a:rPr>
              <a:t>kohlrabi</a:t>
            </a:r>
            <a:r>
              <a:rPr lang="en-US" dirty="0"/>
              <a:t> (</a:t>
            </a:r>
            <a:r>
              <a:rPr lang="en-US" dirty="0" err="1"/>
              <a:t>Gongylodes</a:t>
            </a:r>
            <a:r>
              <a:rPr lang="en-US" dirty="0"/>
              <a:t> Group), and </a:t>
            </a:r>
            <a:r>
              <a:rPr lang="en-US" dirty="0">
                <a:hlinkClick r:id="rId7" tooltip="Brussels sprout"/>
              </a:rPr>
              <a:t>Brussels sprouts</a:t>
            </a:r>
            <a:r>
              <a:rPr lang="en-US" dirty="0"/>
              <a:t> (</a:t>
            </a:r>
            <a:r>
              <a:rPr lang="en-US" dirty="0" err="1"/>
              <a:t>Gemmifera</a:t>
            </a:r>
            <a:r>
              <a:rPr lang="en-US" dirty="0"/>
              <a:t> Group). </a:t>
            </a:r>
            <a:r>
              <a:rPr lang="en-US" dirty="0">
                <a:hlinkClick r:id="rId8" tooltip="Chinese broccoli"/>
              </a:rPr>
              <a:t>Chinese broccoli</a:t>
            </a:r>
            <a:r>
              <a:rPr lang="en-US" dirty="0"/>
              <a:t> (</a:t>
            </a:r>
            <a:r>
              <a:rPr lang="en-US" dirty="0" err="1"/>
              <a:t>Alboglabra</a:t>
            </a:r>
            <a:r>
              <a:rPr lang="en-US" dirty="0"/>
              <a:t> Group) is also a cultivar group of </a:t>
            </a:r>
            <a:r>
              <a:rPr lang="en-US" i="1" dirty="0"/>
              <a:t>Brassica </a:t>
            </a:r>
            <a:r>
              <a:rPr lang="en-US" i="1" dirty="0" err="1"/>
              <a:t>oleracea</a:t>
            </a:r>
            <a:r>
              <a:rPr lang="en-US" dirty="0"/>
              <a:t>.</a:t>
            </a:r>
            <a:r>
              <a:rPr lang="en-US" baseline="30000" dirty="0">
                <a:hlinkClick r:id="rId9"/>
              </a:rPr>
              <a:t>[19]</a:t>
            </a:r>
            <a:endParaRPr lang="en-US" dirty="0"/>
          </a:p>
        </p:txBody>
      </p:sp>
    </p:spTree>
    <p:extLst>
      <p:ext uri="{BB962C8B-B14F-4D97-AF65-F5344CB8AC3E}">
        <p14:creationId xmlns:p14="http://schemas.microsoft.com/office/powerpoint/2010/main" val="3753489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Eudicots</a:t>
            </a:r>
            <a:r>
              <a:rPr lang="en-US" dirty="0"/>
              <a:t>:  </a:t>
            </a:r>
            <a:r>
              <a:rPr lang="en-US" dirty="0" err="1"/>
              <a:t>Rosids</a:t>
            </a:r>
            <a:r>
              <a:rPr lang="en-US" dirty="0"/>
              <a:t>:  </a:t>
            </a:r>
            <a:r>
              <a:rPr lang="en-US" dirty="0" err="1"/>
              <a:t>Brassicaceae</a:t>
            </a:r>
            <a:endParaRPr lang="en-US" dirty="0"/>
          </a:p>
        </p:txBody>
      </p:sp>
      <p:pic>
        <p:nvPicPr>
          <p:cNvPr id="4" name="Picture 2" descr="http://www.life.illinois.edu/help/digitalflowers/picts/Brassicaceae/06-Brassica%20flowe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760" y="1133781"/>
            <a:ext cx="4962441"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926" y="3505200"/>
            <a:ext cx="4216074" cy="322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38800" y="1981200"/>
            <a:ext cx="3124200" cy="923330"/>
          </a:xfrm>
          <a:prstGeom prst="rect">
            <a:avLst/>
          </a:prstGeom>
          <a:noFill/>
        </p:spPr>
        <p:txBody>
          <a:bodyPr wrap="square" rtlCol="0">
            <a:spAutoFit/>
          </a:bodyPr>
          <a:lstStyle/>
          <a:p>
            <a:r>
              <a:rPr lang="en-US" dirty="0" err="1"/>
              <a:t>Physaria</a:t>
            </a:r>
            <a:r>
              <a:rPr lang="en-US" dirty="0"/>
              <a:t> </a:t>
            </a:r>
            <a:r>
              <a:rPr lang="en-US" dirty="0" err="1"/>
              <a:t>fendleri</a:t>
            </a:r>
            <a:r>
              <a:rPr lang="en-US" dirty="0"/>
              <a:t>, </a:t>
            </a:r>
            <a:r>
              <a:rPr lang="en-US" dirty="0" err="1"/>
              <a:t>tetradynamous</a:t>
            </a:r>
            <a:r>
              <a:rPr lang="en-US" dirty="0"/>
              <a:t> stamens easily visible</a:t>
            </a:r>
          </a:p>
        </p:txBody>
      </p:sp>
      <p:cxnSp>
        <p:nvCxnSpPr>
          <p:cNvPr id="8" name="Straight Arrow Connector 7"/>
          <p:cNvCxnSpPr/>
          <p:nvPr/>
        </p:nvCxnSpPr>
        <p:spPr>
          <a:xfrm>
            <a:off x="6858000" y="2667000"/>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5562600"/>
            <a:ext cx="4724400" cy="1200329"/>
          </a:xfrm>
          <a:prstGeom prst="rect">
            <a:avLst/>
          </a:prstGeom>
          <a:noFill/>
        </p:spPr>
        <p:txBody>
          <a:bodyPr wrap="square" rtlCol="0">
            <a:spAutoFit/>
          </a:bodyPr>
          <a:lstStyle/>
          <a:p>
            <a:r>
              <a:rPr lang="en-US" dirty="0" err="1"/>
              <a:t>Tetradynamous</a:t>
            </a:r>
            <a:r>
              <a:rPr lang="en-US" dirty="0"/>
              <a:t> stamens</a:t>
            </a:r>
            <a:r>
              <a:rPr lang="en-US" dirty="0">
                <a:sym typeface="Wingdings" pitchFamily="2" charset="2"/>
              </a:rPr>
              <a:t>  6 stamens, with the 2 outer ones shorter than the 4 inner ones.  Sometimes all about the same length.</a:t>
            </a:r>
          </a:p>
          <a:p>
            <a:r>
              <a:rPr lang="en-US" dirty="0" err="1">
                <a:sym typeface="Wingdings" pitchFamily="2" charset="2"/>
              </a:rPr>
              <a:t>Perianth</a:t>
            </a:r>
            <a:r>
              <a:rPr lang="en-US" dirty="0">
                <a:sym typeface="Wingdings" pitchFamily="2" charset="2"/>
              </a:rPr>
              <a:t>:  4 sepals, 4 petals</a:t>
            </a:r>
            <a:endParaRPr lang="en-US" dirty="0"/>
          </a:p>
        </p:txBody>
      </p:sp>
    </p:spTree>
    <p:extLst>
      <p:ext uri="{BB962C8B-B14F-4D97-AF65-F5344CB8AC3E}">
        <p14:creationId xmlns:p14="http://schemas.microsoft.com/office/powerpoint/2010/main" val="1741805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Eudicots</a:t>
            </a:r>
            <a:r>
              <a:rPr lang="en-US" dirty="0"/>
              <a:t>:  </a:t>
            </a:r>
            <a:r>
              <a:rPr lang="en-US" dirty="0" err="1"/>
              <a:t>Rosids</a:t>
            </a:r>
            <a:r>
              <a:rPr lang="en-US" dirty="0"/>
              <a:t>:  </a:t>
            </a:r>
            <a:r>
              <a:rPr lang="en-US" dirty="0" err="1"/>
              <a:t>Brassicaceae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77543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1524000"/>
            <a:ext cx="2971800" cy="369332"/>
          </a:xfrm>
          <a:prstGeom prst="rect">
            <a:avLst/>
          </a:prstGeom>
          <a:noFill/>
        </p:spPr>
        <p:txBody>
          <a:bodyPr wrap="square" rtlCol="0">
            <a:spAutoFit/>
          </a:bodyPr>
          <a:lstStyle/>
          <a:p>
            <a:r>
              <a:rPr lang="en-US" dirty="0" err="1">
                <a:solidFill>
                  <a:srgbClr val="FFFF00"/>
                </a:solidFill>
              </a:rPr>
              <a:t>Erysimum</a:t>
            </a:r>
            <a:r>
              <a:rPr lang="en-US" dirty="0">
                <a:solidFill>
                  <a:srgbClr val="FFFF00"/>
                </a:solidFill>
              </a:rPr>
              <a:t> </a:t>
            </a:r>
            <a:r>
              <a:rPr lang="en-US" dirty="0" err="1">
                <a:solidFill>
                  <a:srgbClr val="FFFF00"/>
                </a:solidFill>
              </a:rPr>
              <a:t>capitatum</a:t>
            </a:r>
            <a:endParaRPr lang="en-US" dirty="0">
              <a:solidFill>
                <a:srgbClr val="FFFF00"/>
              </a:solidFill>
            </a:endParaRPr>
          </a:p>
        </p:txBody>
      </p:sp>
      <p:sp>
        <p:nvSpPr>
          <p:cNvPr id="5" name="TextBox 4"/>
          <p:cNvSpPr txBox="1"/>
          <p:nvPr/>
        </p:nvSpPr>
        <p:spPr>
          <a:xfrm>
            <a:off x="914400" y="2514600"/>
            <a:ext cx="2057400" cy="923330"/>
          </a:xfrm>
          <a:prstGeom prst="rect">
            <a:avLst/>
          </a:prstGeom>
          <a:noFill/>
        </p:spPr>
        <p:txBody>
          <a:bodyPr wrap="square" rtlCol="0">
            <a:spAutoFit/>
          </a:bodyPr>
          <a:lstStyle/>
          <a:p>
            <a:r>
              <a:rPr lang="en-US" dirty="0" err="1">
                <a:solidFill>
                  <a:srgbClr val="FFFF00"/>
                </a:solidFill>
              </a:rPr>
              <a:t>Tetradynamous</a:t>
            </a:r>
            <a:r>
              <a:rPr lang="en-US" dirty="0">
                <a:solidFill>
                  <a:srgbClr val="FFFF00"/>
                </a:solidFill>
              </a:rPr>
              <a:t> stamens– 4 long, 2 short stamens</a:t>
            </a:r>
          </a:p>
        </p:txBody>
      </p:sp>
    </p:spTree>
    <p:extLst>
      <p:ext uri="{BB962C8B-B14F-4D97-AF65-F5344CB8AC3E}">
        <p14:creationId xmlns:p14="http://schemas.microsoft.com/office/powerpoint/2010/main" val="797978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Eudicots</a:t>
            </a:r>
            <a:r>
              <a:rPr lang="en-US" dirty="0"/>
              <a:t>:  </a:t>
            </a:r>
            <a:r>
              <a:rPr lang="en-US" dirty="0" err="1"/>
              <a:t>Rosids</a:t>
            </a:r>
            <a:r>
              <a:rPr lang="en-US" dirty="0"/>
              <a:t>:  </a:t>
            </a:r>
            <a:r>
              <a:rPr lang="en-US" dirty="0" err="1"/>
              <a:t>Brassicaceae</a:t>
            </a:r>
            <a:r>
              <a:rPr lang="en-US" dirty="0"/>
              <a:t>  (Fruits)</a:t>
            </a:r>
          </a:p>
        </p:txBody>
      </p:sp>
      <p:sp>
        <p:nvSpPr>
          <p:cNvPr id="4" name="Text Placeholder 3"/>
          <p:cNvSpPr>
            <a:spLocks noGrp="1"/>
          </p:cNvSpPr>
          <p:nvPr>
            <p:ph type="body" idx="1"/>
          </p:nvPr>
        </p:nvSpPr>
        <p:spPr/>
        <p:txBody>
          <a:bodyPr/>
          <a:lstStyle/>
          <a:p>
            <a:r>
              <a:rPr lang="en-US" dirty="0" err="1"/>
              <a:t>Lepidium</a:t>
            </a:r>
            <a:r>
              <a:rPr lang="en-US" dirty="0"/>
              <a:t> </a:t>
            </a:r>
            <a:r>
              <a:rPr lang="en-US" dirty="0" err="1"/>
              <a:t>lasiocarpum</a:t>
            </a:r>
            <a:r>
              <a:rPr lang="en-US" dirty="0"/>
              <a:t>:  </a:t>
            </a:r>
            <a:r>
              <a:rPr lang="en-US" dirty="0" err="1"/>
              <a:t>silicle</a:t>
            </a:r>
            <a:endParaRPr lang="en-US" dirty="0"/>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err="1"/>
              <a:t>Hesperidanthus</a:t>
            </a:r>
            <a:r>
              <a:rPr lang="en-US" dirty="0"/>
              <a:t> </a:t>
            </a:r>
            <a:r>
              <a:rPr lang="en-US" dirty="0" err="1"/>
              <a:t>linearifolius</a:t>
            </a:r>
            <a:r>
              <a:rPr lang="en-US" dirty="0"/>
              <a:t>:  </a:t>
            </a:r>
            <a:r>
              <a:rPr lang="en-US" dirty="0" err="1"/>
              <a:t>silique</a:t>
            </a:r>
            <a:endParaRPr lang="en-US" dirty="0"/>
          </a:p>
        </p:txBody>
      </p:sp>
      <p:sp>
        <p:nvSpPr>
          <p:cNvPr id="7" name="Content Placeholder 6"/>
          <p:cNvSpPr>
            <a:spLocks noGrp="1"/>
          </p:cNvSpPr>
          <p:nvPr>
            <p:ph sz="quarter" idx="4"/>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825545"/>
            <a:ext cx="4067432" cy="271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141813"/>
            <a:ext cx="3276600" cy="441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81600" y="3429000"/>
            <a:ext cx="1562100" cy="369332"/>
          </a:xfrm>
          <a:prstGeom prst="rect">
            <a:avLst/>
          </a:prstGeom>
          <a:noFill/>
        </p:spPr>
        <p:txBody>
          <a:bodyPr wrap="square" rtlCol="0">
            <a:spAutoFit/>
          </a:bodyPr>
          <a:lstStyle/>
          <a:p>
            <a:r>
              <a:rPr lang="en-US" dirty="0">
                <a:solidFill>
                  <a:srgbClr val="FFFF00"/>
                </a:solidFill>
              </a:rPr>
              <a:t>Claw &amp; Limb</a:t>
            </a:r>
          </a:p>
        </p:txBody>
      </p:sp>
      <p:cxnSp>
        <p:nvCxnSpPr>
          <p:cNvPr id="10" name="Straight Arrow Connector 9"/>
          <p:cNvCxnSpPr/>
          <p:nvPr/>
        </p:nvCxnSpPr>
        <p:spPr>
          <a:xfrm>
            <a:off x="5486400" y="3798332"/>
            <a:ext cx="762000" cy="54855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096000" y="3798332"/>
            <a:ext cx="152400" cy="1640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67600" y="2362200"/>
            <a:ext cx="914400" cy="369332"/>
          </a:xfrm>
          <a:prstGeom prst="rect">
            <a:avLst/>
          </a:prstGeom>
          <a:noFill/>
        </p:spPr>
        <p:txBody>
          <a:bodyPr wrap="square" rtlCol="0">
            <a:spAutoFit/>
          </a:bodyPr>
          <a:lstStyle/>
          <a:p>
            <a:r>
              <a:rPr lang="en-US" dirty="0" err="1">
                <a:solidFill>
                  <a:srgbClr val="FFFF00"/>
                </a:solidFill>
              </a:rPr>
              <a:t>Silique</a:t>
            </a:r>
            <a:endParaRPr lang="en-US" dirty="0">
              <a:solidFill>
                <a:srgbClr val="FFFF00"/>
              </a:solidFill>
            </a:endParaRPr>
          </a:p>
        </p:txBody>
      </p:sp>
      <p:cxnSp>
        <p:nvCxnSpPr>
          <p:cNvPr id="19" name="Straight Arrow Connector 18"/>
          <p:cNvCxnSpPr/>
          <p:nvPr/>
        </p:nvCxnSpPr>
        <p:spPr>
          <a:xfrm flipH="1">
            <a:off x="7086600" y="2546866"/>
            <a:ext cx="228600"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819400" y="2141813"/>
            <a:ext cx="838200" cy="1058587"/>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45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Rosid</a:t>
            </a:r>
            <a:r>
              <a:rPr lang="en-US" dirty="0"/>
              <a:t> Clade</a:t>
            </a:r>
          </a:p>
        </p:txBody>
      </p:sp>
      <p:sp>
        <p:nvSpPr>
          <p:cNvPr id="3" name="Content Placeholder 2"/>
          <p:cNvSpPr>
            <a:spLocks noGrp="1"/>
          </p:cNvSpPr>
          <p:nvPr>
            <p:ph idx="1"/>
          </p:nvPr>
        </p:nvSpPr>
        <p:spPr/>
        <p:txBody>
          <a:bodyPr/>
          <a:lstStyle/>
          <a:p>
            <a:r>
              <a:rPr lang="en-US" dirty="0"/>
              <a:t>Large, morphologically </a:t>
            </a:r>
            <a:r>
              <a:rPr lang="en-US" dirty="0" err="1"/>
              <a:t>heterogenous</a:t>
            </a:r>
            <a:r>
              <a:rPr lang="en-US" dirty="0"/>
              <a:t> grouping of orders, made of mostly of two subclades– </a:t>
            </a:r>
            <a:r>
              <a:rPr lang="en-US" dirty="0" err="1"/>
              <a:t>Fabids</a:t>
            </a:r>
            <a:r>
              <a:rPr lang="en-US" dirty="0"/>
              <a:t>  (sometimes called </a:t>
            </a:r>
            <a:r>
              <a:rPr lang="en-US" dirty="0" err="1"/>
              <a:t>rosids</a:t>
            </a:r>
            <a:r>
              <a:rPr lang="en-US" dirty="0"/>
              <a:t> I, or </a:t>
            </a:r>
            <a:r>
              <a:rPr lang="en-US" dirty="0" err="1"/>
              <a:t>eurosids</a:t>
            </a:r>
            <a:r>
              <a:rPr lang="en-US" dirty="0"/>
              <a:t> I) and </a:t>
            </a:r>
            <a:r>
              <a:rPr lang="en-US" dirty="0" err="1"/>
              <a:t>Malvids</a:t>
            </a:r>
            <a:r>
              <a:rPr lang="en-US" dirty="0"/>
              <a:t> (sometimes called </a:t>
            </a:r>
            <a:r>
              <a:rPr lang="en-US" dirty="0" err="1"/>
              <a:t>rosids</a:t>
            </a:r>
            <a:r>
              <a:rPr lang="en-US" dirty="0"/>
              <a:t> II, or </a:t>
            </a:r>
            <a:r>
              <a:rPr lang="en-US" dirty="0" err="1"/>
              <a:t>eurosids</a:t>
            </a:r>
            <a:r>
              <a:rPr lang="en-US" dirty="0"/>
              <a:t> II) . (</a:t>
            </a:r>
            <a:r>
              <a:rPr lang="en-US" dirty="0" err="1"/>
              <a:t>Rosids</a:t>
            </a:r>
            <a:r>
              <a:rPr lang="en-US" dirty="0"/>
              <a:t>= </a:t>
            </a:r>
            <a:r>
              <a:rPr lang="en-US" dirty="0" err="1"/>
              <a:t>Fabids+Malvids+</a:t>
            </a:r>
            <a:r>
              <a:rPr lang="en-US" sz="2800" dirty="0" err="1"/>
              <a:t>Vitales</a:t>
            </a:r>
            <a:r>
              <a:rPr lang="en-US" dirty="0"/>
              <a:t>)</a:t>
            </a:r>
          </a:p>
          <a:p>
            <a:r>
              <a:rPr lang="en-US" dirty="0" err="1"/>
              <a:t>Monophyly</a:t>
            </a:r>
            <a:r>
              <a:rPr lang="en-US" dirty="0"/>
              <a:t> mostly based on gene sequences:  </a:t>
            </a:r>
            <a:r>
              <a:rPr lang="en-US" dirty="0" err="1"/>
              <a:t>rbcL</a:t>
            </a:r>
            <a:r>
              <a:rPr lang="en-US" dirty="0"/>
              <a:t>, </a:t>
            </a:r>
            <a:r>
              <a:rPr lang="en-US" dirty="0" err="1"/>
              <a:t>atpB</a:t>
            </a:r>
            <a:r>
              <a:rPr lang="en-US" dirty="0"/>
              <a:t>, </a:t>
            </a:r>
            <a:r>
              <a:rPr lang="en-US" dirty="0" err="1"/>
              <a:t>matK</a:t>
            </a:r>
            <a:r>
              <a:rPr lang="en-US" dirty="0"/>
              <a:t>, 18S </a:t>
            </a:r>
            <a:r>
              <a:rPr lang="en-US" dirty="0" err="1"/>
              <a:t>rDNA</a:t>
            </a:r>
            <a:endParaRPr lang="en-US" dirty="0"/>
          </a:p>
          <a:p>
            <a:pPr marL="0" indent="0">
              <a:buNone/>
            </a:pPr>
            <a:endParaRPr lang="en-US" dirty="0"/>
          </a:p>
        </p:txBody>
      </p:sp>
    </p:spTree>
    <p:extLst>
      <p:ext uri="{BB962C8B-B14F-4D97-AF65-F5344CB8AC3E}">
        <p14:creationId xmlns:p14="http://schemas.microsoft.com/office/powerpoint/2010/main" val="3356524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Eudicots</a:t>
            </a:r>
            <a:r>
              <a:rPr lang="en-US" dirty="0"/>
              <a:t>:  </a:t>
            </a:r>
            <a:r>
              <a:rPr lang="en-US" dirty="0" err="1"/>
              <a:t>Rosids</a:t>
            </a:r>
            <a:r>
              <a:rPr lang="en-US" dirty="0"/>
              <a:t>:  </a:t>
            </a:r>
            <a:r>
              <a:rPr lang="en-US" dirty="0" err="1"/>
              <a:t>Brassicaceae</a:t>
            </a:r>
            <a:endParaRPr lang="en-US" dirty="0"/>
          </a:p>
        </p:txBody>
      </p:sp>
      <p:sp>
        <p:nvSpPr>
          <p:cNvPr id="7" name="Content Placeholder 6"/>
          <p:cNvSpPr>
            <a:spLocks noGrp="1"/>
          </p:cNvSpPr>
          <p:nvPr>
            <p:ph idx="1"/>
          </p:nvPr>
        </p:nvSpPr>
        <p:spPr/>
        <p:txBody>
          <a:bodyPr>
            <a:normAutofit/>
          </a:bodyPr>
          <a:lstStyle/>
          <a:p>
            <a:r>
              <a:rPr lang="en-US" dirty="0"/>
              <a:t>Foliage--  </a:t>
            </a:r>
          </a:p>
          <a:p>
            <a:r>
              <a:rPr lang="en-US" dirty="0"/>
              <a:t>Calyx–</a:t>
            </a:r>
          </a:p>
          <a:p>
            <a:r>
              <a:rPr lang="en-US" dirty="0"/>
              <a:t>Petals–</a:t>
            </a:r>
          </a:p>
          <a:p>
            <a:r>
              <a:rPr lang="en-US" dirty="0"/>
              <a:t>Androecium--  </a:t>
            </a:r>
          </a:p>
          <a:p>
            <a:r>
              <a:rPr lang="en-US" dirty="0"/>
              <a:t>Gynoecium–</a:t>
            </a:r>
          </a:p>
          <a:p>
            <a:r>
              <a:rPr lang="en-US" dirty="0"/>
              <a:t>Fruit– </a:t>
            </a:r>
          </a:p>
        </p:txBody>
      </p:sp>
      <p:sp>
        <p:nvSpPr>
          <p:cNvPr id="3" name="TextBox 2"/>
          <p:cNvSpPr txBox="1"/>
          <p:nvPr/>
        </p:nvSpPr>
        <p:spPr>
          <a:xfrm>
            <a:off x="2438400" y="1676400"/>
            <a:ext cx="5791200" cy="369332"/>
          </a:xfrm>
          <a:prstGeom prst="rect">
            <a:avLst/>
          </a:prstGeom>
          <a:noFill/>
        </p:spPr>
        <p:txBody>
          <a:bodyPr wrap="square" rtlCol="0">
            <a:spAutoFit/>
          </a:bodyPr>
          <a:lstStyle/>
          <a:p>
            <a:r>
              <a:rPr lang="en-US" dirty="0"/>
              <a:t>basal rosette common,  leaves entire to lobed or dissected</a:t>
            </a:r>
          </a:p>
        </p:txBody>
      </p:sp>
      <p:sp>
        <p:nvSpPr>
          <p:cNvPr id="4" name="TextBox 3"/>
          <p:cNvSpPr txBox="1"/>
          <p:nvPr/>
        </p:nvSpPr>
        <p:spPr>
          <a:xfrm>
            <a:off x="2057400" y="2286000"/>
            <a:ext cx="3962400" cy="369332"/>
          </a:xfrm>
          <a:prstGeom prst="rect">
            <a:avLst/>
          </a:prstGeom>
          <a:noFill/>
        </p:spPr>
        <p:txBody>
          <a:bodyPr wrap="square" rtlCol="0">
            <a:spAutoFit/>
          </a:bodyPr>
          <a:lstStyle/>
          <a:p>
            <a:r>
              <a:rPr lang="en-US" dirty="0"/>
              <a:t>4 sepals, distinct  (</a:t>
            </a:r>
            <a:r>
              <a:rPr lang="en-US" dirty="0" err="1"/>
              <a:t>aposepalous</a:t>
            </a:r>
            <a:r>
              <a:rPr lang="en-US" dirty="0"/>
              <a:t>)</a:t>
            </a:r>
          </a:p>
        </p:txBody>
      </p:sp>
      <p:sp>
        <p:nvSpPr>
          <p:cNvPr id="5" name="TextBox 4"/>
          <p:cNvSpPr txBox="1"/>
          <p:nvPr/>
        </p:nvSpPr>
        <p:spPr>
          <a:xfrm>
            <a:off x="2362200" y="2819400"/>
            <a:ext cx="3352800" cy="369332"/>
          </a:xfrm>
          <a:prstGeom prst="rect">
            <a:avLst/>
          </a:prstGeom>
          <a:noFill/>
        </p:spPr>
        <p:txBody>
          <a:bodyPr wrap="square" rtlCol="0">
            <a:spAutoFit/>
          </a:bodyPr>
          <a:lstStyle/>
          <a:p>
            <a:r>
              <a:rPr lang="en-US" dirty="0"/>
              <a:t>4 petals, distinct (</a:t>
            </a:r>
            <a:r>
              <a:rPr lang="en-US" dirty="0" err="1"/>
              <a:t>apopetalous</a:t>
            </a:r>
            <a:r>
              <a:rPr lang="en-US" dirty="0"/>
              <a:t>)</a:t>
            </a:r>
          </a:p>
        </p:txBody>
      </p:sp>
      <p:sp>
        <p:nvSpPr>
          <p:cNvPr id="6" name="TextBox 5"/>
          <p:cNvSpPr txBox="1"/>
          <p:nvPr/>
        </p:nvSpPr>
        <p:spPr>
          <a:xfrm>
            <a:off x="3352800" y="3429000"/>
            <a:ext cx="5105400" cy="369332"/>
          </a:xfrm>
          <a:prstGeom prst="rect">
            <a:avLst/>
          </a:prstGeom>
          <a:noFill/>
        </p:spPr>
        <p:txBody>
          <a:bodyPr wrap="square" rtlCol="0">
            <a:spAutoFit/>
          </a:bodyPr>
          <a:lstStyle/>
          <a:p>
            <a:r>
              <a:rPr lang="en-US" dirty="0" err="1"/>
              <a:t>Tetradynamous</a:t>
            </a:r>
            <a:r>
              <a:rPr lang="en-US" dirty="0"/>
              <a:t> to +/- same length</a:t>
            </a:r>
          </a:p>
        </p:txBody>
      </p:sp>
      <p:sp>
        <p:nvSpPr>
          <p:cNvPr id="8" name="TextBox 7"/>
          <p:cNvSpPr txBox="1"/>
          <p:nvPr/>
        </p:nvSpPr>
        <p:spPr>
          <a:xfrm>
            <a:off x="3124200" y="4038600"/>
            <a:ext cx="5867400" cy="369332"/>
          </a:xfrm>
          <a:prstGeom prst="rect">
            <a:avLst/>
          </a:prstGeom>
          <a:noFill/>
        </p:spPr>
        <p:txBody>
          <a:bodyPr wrap="square" rtlCol="0">
            <a:spAutoFit/>
          </a:bodyPr>
          <a:lstStyle/>
          <a:p>
            <a:r>
              <a:rPr lang="en-US" dirty="0"/>
              <a:t>2 connate carpels, ovary superior, stigma </a:t>
            </a:r>
            <a:r>
              <a:rPr lang="en-US" dirty="0" err="1"/>
              <a:t>capitate</a:t>
            </a:r>
            <a:endParaRPr lang="en-US" dirty="0"/>
          </a:p>
        </p:txBody>
      </p:sp>
      <p:sp>
        <p:nvSpPr>
          <p:cNvPr id="9" name="TextBox 8"/>
          <p:cNvSpPr txBox="1"/>
          <p:nvPr/>
        </p:nvSpPr>
        <p:spPr>
          <a:xfrm>
            <a:off x="2057400" y="4648200"/>
            <a:ext cx="6934200" cy="369332"/>
          </a:xfrm>
          <a:prstGeom prst="rect">
            <a:avLst/>
          </a:prstGeom>
          <a:noFill/>
        </p:spPr>
        <p:txBody>
          <a:bodyPr wrap="square" rtlCol="0">
            <a:spAutoFit/>
          </a:bodyPr>
          <a:lstStyle/>
          <a:p>
            <a:r>
              <a:rPr lang="en-US" dirty="0" err="1"/>
              <a:t>silicle</a:t>
            </a:r>
            <a:r>
              <a:rPr lang="en-US" dirty="0"/>
              <a:t> or </a:t>
            </a:r>
            <a:r>
              <a:rPr lang="en-US" dirty="0" err="1"/>
              <a:t>silique</a:t>
            </a:r>
            <a:r>
              <a:rPr lang="en-US" dirty="0"/>
              <a:t> (special type of capsule)</a:t>
            </a:r>
          </a:p>
        </p:txBody>
      </p:sp>
    </p:spTree>
    <p:extLst>
      <p:ext uri="{BB962C8B-B14F-4D97-AF65-F5344CB8AC3E}">
        <p14:creationId xmlns:p14="http://schemas.microsoft.com/office/powerpoint/2010/main" val="225871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61925"/>
            <a:ext cx="5076825"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167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95127"/>
            <a:ext cx="6400800" cy="597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extBox 3"/>
          <p:cNvSpPr txBox="1">
            <a:spLocks noChangeArrowheads="1"/>
          </p:cNvSpPr>
          <p:nvPr/>
        </p:nvSpPr>
        <p:spPr bwMode="auto">
          <a:xfrm>
            <a:off x="1828800" y="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Hypothetical Relationships in Rosid Clade</a:t>
            </a:r>
          </a:p>
        </p:txBody>
      </p:sp>
      <p:sp>
        <p:nvSpPr>
          <p:cNvPr id="7171" name="TextBox 5"/>
          <p:cNvSpPr txBox="1">
            <a:spLocks noChangeArrowheads="1"/>
          </p:cNvSpPr>
          <p:nvPr/>
        </p:nvSpPr>
        <p:spPr bwMode="auto">
          <a:xfrm>
            <a:off x="6889750" y="3352800"/>
            <a:ext cx="2254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t>Judd et al. 2016</a:t>
            </a:r>
          </a:p>
        </p:txBody>
      </p:sp>
      <p:sp>
        <p:nvSpPr>
          <p:cNvPr id="3" name="Oval 2"/>
          <p:cNvSpPr/>
          <p:nvPr/>
        </p:nvSpPr>
        <p:spPr>
          <a:xfrm rot="16200000">
            <a:off x="4267201" y="4453142"/>
            <a:ext cx="304801" cy="9144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92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1167386" y="267195"/>
            <a:ext cx="63979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err="1"/>
              <a:t>Eudicots</a:t>
            </a:r>
            <a:r>
              <a:rPr lang="en-US" sz="4000" dirty="0"/>
              <a:t>:  </a:t>
            </a:r>
            <a:r>
              <a:rPr lang="en-US" sz="4000" dirty="0" err="1"/>
              <a:t>Rosids</a:t>
            </a:r>
            <a:r>
              <a:rPr lang="en-US" sz="4000" dirty="0"/>
              <a:t>:  </a:t>
            </a:r>
            <a:r>
              <a:rPr lang="en-US" sz="4000" dirty="0" err="1"/>
              <a:t>Malvaceae</a:t>
            </a:r>
            <a:endParaRPr lang="en-US" sz="4000" dirty="0"/>
          </a:p>
        </p:txBody>
      </p:sp>
      <p:pic>
        <p:nvPicPr>
          <p:cNvPr id="43011" name="Picture 2" descr="http://www.laspilitas.com/s/images/plants/834/Sphaeralcea_grossulariaef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300513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http://www.bidorbuy.co.za/user_images/651/390Alcea_rosea_nigr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29813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http://www.ratemyscreensaver.com/wp-content/uploads/2007/05/pink-fully-opened2.jpg"/>
          <p:cNvPicPr>
            <a:picLocks noChangeAspect="1" noChangeArrowheads="1"/>
          </p:cNvPicPr>
          <p:nvPr/>
        </p:nvPicPr>
        <p:blipFill>
          <a:blip r:embed="rId4">
            <a:extLst>
              <a:ext uri="{28A0092B-C50C-407E-A947-70E740481C1C}">
                <a14:useLocalDpi xmlns:a14="http://schemas.microsoft.com/office/drawing/2010/main" val="0"/>
              </a:ext>
            </a:extLst>
          </a:blip>
          <a:srcRect l="11250" r="7500"/>
          <a:stretch>
            <a:fillRect/>
          </a:stretch>
        </p:blipFill>
        <p:spPr bwMode="auto">
          <a:xfrm>
            <a:off x="5562600" y="1524000"/>
            <a:ext cx="3219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6172200"/>
            <a:ext cx="2438400" cy="381000"/>
          </a:xfrm>
          <a:prstGeom prst="rect">
            <a:avLst/>
          </a:prstGeom>
          <a:noFill/>
        </p:spPr>
        <p:txBody>
          <a:bodyPr wrap="square" rtlCol="0">
            <a:spAutoFit/>
          </a:bodyPr>
          <a:lstStyle/>
          <a:p>
            <a:r>
              <a:rPr lang="en-US" dirty="0" err="1"/>
              <a:t>Sphaeralcia</a:t>
            </a:r>
            <a:endParaRPr lang="en-US" dirty="0"/>
          </a:p>
        </p:txBody>
      </p:sp>
      <p:sp>
        <p:nvSpPr>
          <p:cNvPr id="3" name="TextBox 2"/>
          <p:cNvSpPr txBox="1"/>
          <p:nvPr/>
        </p:nvSpPr>
        <p:spPr>
          <a:xfrm>
            <a:off x="3429000" y="6553200"/>
            <a:ext cx="2362200" cy="369332"/>
          </a:xfrm>
          <a:prstGeom prst="rect">
            <a:avLst/>
          </a:prstGeom>
          <a:noFill/>
        </p:spPr>
        <p:txBody>
          <a:bodyPr wrap="square" rtlCol="0">
            <a:spAutoFit/>
          </a:bodyPr>
          <a:lstStyle/>
          <a:p>
            <a:r>
              <a:rPr lang="en-US" dirty="0" err="1"/>
              <a:t>Alcea</a:t>
            </a:r>
            <a:endParaRPr lang="en-US" dirty="0"/>
          </a:p>
        </p:txBody>
      </p:sp>
      <p:sp>
        <p:nvSpPr>
          <p:cNvPr id="4" name="TextBox 3"/>
          <p:cNvSpPr txBox="1"/>
          <p:nvPr/>
        </p:nvSpPr>
        <p:spPr>
          <a:xfrm>
            <a:off x="6705600" y="4724400"/>
            <a:ext cx="2209800" cy="369332"/>
          </a:xfrm>
          <a:prstGeom prst="rect">
            <a:avLst/>
          </a:prstGeom>
          <a:noFill/>
        </p:spPr>
        <p:txBody>
          <a:bodyPr wrap="square" rtlCol="0">
            <a:spAutoFit/>
          </a:bodyPr>
          <a:lstStyle/>
          <a:p>
            <a:r>
              <a:rPr lang="en-US" dirty="0"/>
              <a:t>Hibiscus</a:t>
            </a:r>
          </a:p>
        </p:txBody>
      </p:sp>
    </p:spTree>
    <p:extLst>
      <p:ext uri="{BB962C8B-B14F-4D97-AF65-F5344CB8AC3E}">
        <p14:creationId xmlns:p14="http://schemas.microsoft.com/office/powerpoint/2010/main" val="3822111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all-creatures.org/recipes/images/i-okra-fzc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962400"/>
            <a:ext cx="31384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http://voices.washingtonpost.com/shortstack/Quick_Frozen_Young_Ok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096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http://pics.davesgarden.com/pics/2008/01/14/wind/59df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66800"/>
            <a:ext cx="3581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p:cNvSpPr txBox="1">
            <a:spLocks noChangeArrowheads="1"/>
          </p:cNvSpPr>
          <p:nvPr/>
        </p:nvSpPr>
        <p:spPr bwMode="auto">
          <a:xfrm>
            <a:off x="228600" y="304800"/>
            <a:ext cx="541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dirty="0" err="1"/>
              <a:t>Eudicots</a:t>
            </a:r>
            <a:r>
              <a:rPr lang="en-US" sz="3200" dirty="0"/>
              <a:t>:  </a:t>
            </a:r>
            <a:r>
              <a:rPr lang="en-US" sz="3200" dirty="0" err="1"/>
              <a:t>Rosids</a:t>
            </a:r>
            <a:r>
              <a:rPr lang="en-US" sz="3200" dirty="0"/>
              <a:t>:  </a:t>
            </a:r>
            <a:r>
              <a:rPr lang="en-US" sz="3200" dirty="0" err="1"/>
              <a:t>Malvaceae</a:t>
            </a:r>
            <a:endParaRPr lang="en-US" sz="3200" dirty="0"/>
          </a:p>
        </p:txBody>
      </p:sp>
      <p:sp>
        <p:nvSpPr>
          <p:cNvPr id="44038" name="TextBox 7"/>
          <p:cNvSpPr txBox="1">
            <a:spLocks noChangeArrowheads="1"/>
          </p:cNvSpPr>
          <p:nvPr/>
        </p:nvSpPr>
        <p:spPr bwMode="auto">
          <a:xfrm>
            <a:off x="2895600" y="5791200"/>
            <a:ext cx="24431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200" b="1" i="1"/>
              <a:t>Abelmoschus</a:t>
            </a:r>
          </a:p>
          <a:p>
            <a:pPr algn="ctr" eaLnBrk="1" hangingPunct="1"/>
            <a:r>
              <a:rPr lang="en-US" sz="3200" b="1"/>
              <a:t>(Okra)</a:t>
            </a:r>
          </a:p>
        </p:txBody>
      </p:sp>
    </p:spTree>
    <p:extLst>
      <p:ext uri="{BB962C8B-B14F-4D97-AF65-F5344CB8AC3E}">
        <p14:creationId xmlns:p14="http://schemas.microsoft.com/office/powerpoint/2010/main" val="244562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http://jardin-mundani.info/malvaceae/gossypiu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1000"/>
            <a:ext cx="28527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8" descr="http://www.jungleseeds.com/images/GossypiumHirsut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04187"/>
            <a:ext cx="33528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7"/>
          <p:cNvSpPr txBox="1">
            <a:spLocks noChangeArrowheads="1"/>
          </p:cNvSpPr>
          <p:nvPr/>
        </p:nvSpPr>
        <p:spPr bwMode="auto">
          <a:xfrm>
            <a:off x="228600" y="228600"/>
            <a:ext cx="5568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dirty="0" err="1"/>
              <a:t>Eudicots</a:t>
            </a:r>
            <a:r>
              <a:rPr lang="en-US" sz="3200" dirty="0"/>
              <a:t>:  </a:t>
            </a:r>
            <a:r>
              <a:rPr lang="en-US" sz="3200" dirty="0" err="1"/>
              <a:t>Rosids</a:t>
            </a:r>
            <a:r>
              <a:rPr lang="en-US" sz="3200" dirty="0"/>
              <a:t>:  </a:t>
            </a:r>
            <a:r>
              <a:rPr lang="en-US" sz="3200" dirty="0" err="1"/>
              <a:t>Malvaceae</a:t>
            </a:r>
            <a:endParaRPr lang="en-US" sz="3200" dirty="0"/>
          </a:p>
        </p:txBody>
      </p:sp>
      <p:sp>
        <p:nvSpPr>
          <p:cNvPr id="45061" name="TextBox 8"/>
          <p:cNvSpPr txBox="1">
            <a:spLocks noChangeArrowheads="1"/>
          </p:cNvSpPr>
          <p:nvPr/>
        </p:nvSpPr>
        <p:spPr bwMode="auto">
          <a:xfrm>
            <a:off x="4876800" y="5954346"/>
            <a:ext cx="3636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b="1" i="1" dirty="0" err="1"/>
              <a:t>Gossypium</a:t>
            </a:r>
            <a:r>
              <a:rPr lang="en-US" sz="3200" b="1" i="1" dirty="0"/>
              <a:t> </a:t>
            </a:r>
            <a:r>
              <a:rPr lang="en-US" sz="3200" b="1" dirty="0"/>
              <a:t>(Cotton)</a:t>
            </a:r>
          </a:p>
        </p:txBody>
      </p:sp>
      <p:pic>
        <p:nvPicPr>
          <p:cNvPr id="45062" name="Picture 10" descr="http://www.phyto-spring.com/surgical/images/cotton%20b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432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34301" y="1307068"/>
            <a:ext cx="2074069" cy="1200329"/>
          </a:xfrm>
          <a:prstGeom prst="rect">
            <a:avLst/>
          </a:prstGeom>
          <a:noFill/>
        </p:spPr>
        <p:txBody>
          <a:bodyPr wrap="square" rtlCol="0">
            <a:spAutoFit/>
          </a:bodyPr>
          <a:lstStyle/>
          <a:p>
            <a:r>
              <a:rPr lang="en-US" dirty="0"/>
              <a:t>Fibers surround the seeds inside the capsule (called the </a:t>
            </a:r>
            <a:r>
              <a:rPr lang="en-US" i="1" dirty="0"/>
              <a:t>boll</a:t>
            </a:r>
            <a:r>
              <a:rPr lang="en-US" dirty="0"/>
              <a:t>.)</a:t>
            </a:r>
          </a:p>
        </p:txBody>
      </p:sp>
      <p:sp>
        <p:nvSpPr>
          <p:cNvPr id="3" name="Rectangle 2"/>
          <p:cNvSpPr/>
          <p:nvPr/>
        </p:nvSpPr>
        <p:spPr>
          <a:xfrm>
            <a:off x="76200" y="5815559"/>
            <a:ext cx="4572000" cy="861774"/>
          </a:xfrm>
          <a:prstGeom prst="rect">
            <a:avLst/>
          </a:prstGeom>
        </p:spPr>
        <p:txBody>
          <a:bodyPr>
            <a:spAutoFit/>
          </a:bodyPr>
          <a:lstStyle/>
          <a:p>
            <a:r>
              <a:rPr lang="en-US" sz="1000" dirty="0"/>
              <a:t>A cotton boll contains 27 to 45 seeds and each seed grows between 10,000 and 20,000 hairs or fibers. Each fiber is a single cell, 3,000 times longer than wide. The fibers develop in two stages. First, the fibers grow to their full length (in about three weeks). For the following three to four weeks, layers of cellulose are deposited</a:t>
            </a:r>
            <a:endParaRPr lang="en-US" dirty="0"/>
          </a:p>
          <a:p>
            <a:r>
              <a:rPr lang="en-US" sz="1000" dirty="0"/>
              <a:t>http://science.jrank.org</a:t>
            </a:r>
          </a:p>
        </p:txBody>
      </p:sp>
    </p:spTree>
    <p:extLst>
      <p:ext uri="{BB962C8B-B14F-4D97-AF65-F5344CB8AC3E}">
        <p14:creationId xmlns:p14="http://schemas.microsoft.com/office/powerpoint/2010/main" val="4268141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1068247" y="228600"/>
            <a:ext cx="63979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err="1"/>
              <a:t>Eudicots</a:t>
            </a:r>
            <a:r>
              <a:rPr lang="en-US" sz="4000" dirty="0"/>
              <a:t>:  </a:t>
            </a:r>
            <a:r>
              <a:rPr lang="en-US" sz="4000" dirty="0" err="1"/>
              <a:t>Rosids</a:t>
            </a:r>
            <a:r>
              <a:rPr lang="en-US" sz="4000" dirty="0"/>
              <a:t>:  </a:t>
            </a:r>
            <a:r>
              <a:rPr lang="en-US" sz="4000" dirty="0" err="1"/>
              <a:t>Malvaceae</a:t>
            </a:r>
            <a:endParaRPr lang="en-US" sz="4000" dirty="0"/>
          </a:p>
        </p:txBody>
      </p:sp>
      <p:pic>
        <p:nvPicPr>
          <p:cNvPr id="46083" name="Picture 4" descr="http://www.pictureworldbd.com/images/hibiscus_flower/hibisc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http://gallery.hd.org/_exhibits/flowers/_more2004/_more10/Hibiscus-flower-red-1-DHD.jpg"/>
          <p:cNvPicPr>
            <a:picLocks noChangeAspect="1" noChangeArrowheads="1"/>
          </p:cNvPicPr>
          <p:nvPr/>
        </p:nvPicPr>
        <p:blipFill>
          <a:blip r:embed="rId3">
            <a:extLst>
              <a:ext uri="{28A0092B-C50C-407E-A947-70E740481C1C}">
                <a14:useLocalDpi xmlns:a14="http://schemas.microsoft.com/office/drawing/2010/main" val="0"/>
              </a:ext>
            </a:extLst>
          </a:blip>
          <a:srcRect l="18912" r="16136" b="9041"/>
          <a:stretch>
            <a:fillRect/>
          </a:stretch>
        </p:blipFill>
        <p:spPr bwMode="auto">
          <a:xfrm>
            <a:off x="4567052" y="1371600"/>
            <a:ext cx="39893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867400"/>
            <a:ext cx="7924800" cy="646331"/>
          </a:xfrm>
          <a:prstGeom prst="rect">
            <a:avLst/>
          </a:prstGeom>
          <a:noFill/>
        </p:spPr>
        <p:txBody>
          <a:bodyPr wrap="square" rtlCol="0">
            <a:spAutoFit/>
          </a:bodyPr>
          <a:lstStyle/>
          <a:p>
            <a:r>
              <a:rPr lang="en-US" dirty="0" err="1"/>
              <a:t>Monadelphous</a:t>
            </a:r>
            <a:r>
              <a:rPr lang="en-US" dirty="0"/>
              <a:t> stamens:  filaments strongly connate and forming a tube around the gynoecium</a:t>
            </a:r>
          </a:p>
        </p:txBody>
      </p:sp>
      <p:sp>
        <p:nvSpPr>
          <p:cNvPr id="3" name="TextBox 2"/>
          <p:cNvSpPr txBox="1"/>
          <p:nvPr/>
        </p:nvSpPr>
        <p:spPr>
          <a:xfrm>
            <a:off x="7162800" y="4724400"/>
            <a:ext cx="1066800" cy="381000"/>
          </a:xfrm>
          <a:prstGeom prst="rect">
            <a:avLst/>
          </a:prstGeom>
          <a:noFill/>
          <a:ln>
            <a:solidFill>
              <a:srgbClr val="FFFF00"/>
            </a:solidFill>
          </a:ln>
        </p:spPr>
        <p:txBody>
          <a:bodyPr wrap="square" rtlCol="0">
            <a:spAutoFit/>
          </a:bodyPr>
          <a:lstStyle/>
          <a:p>
            <a:r>
              <a:rPr lang="en-US" dirty="0">
                <a:solidFill>
                  <a:srgbClr val="FFFF00"/>
                </a:solidFill>
              </a:rPr>
              <a:t>5 sepals</a:t>
            </a:r>
          </a:p>
        </p:txBody>
      </p:sp>
      <p:sp>
        <p:nvSpPr>
          <p:cNvPr id="4" name="TextBox 3"/>
          <p:cNvSpPr txBox="1"/>
          <p:nvPr/>
        </p:nvSpPr>
        <p:spPr>
          <a:xfrm>
            <a:off x="457200" y="4914900"/>
            <a:ext cx="1143000" cy="369332"/>
          </a:xfrm>
          <a:prstGeom prst="rect">
            <a:avLst/>
          </a:prstGeom>
          <a:noFill/>
        </p:spPr>
        <p:txBody>
          <a:bodyPr wrap="square" rtlCol="0">
            <a:spAutoFit/>
          </a:bodyPr>
          <a:lstStyle/>
          <a:p>
            <a:r>
              <a:rPr lang="en-US" dirty="0">
                <a:solidFill>
                  <a:srgbClr val="FFFF00"/>
                </a:solidFill>
              </a:rPr>
              <a:t>5 petals</a:t>
            </a:r>
          </a:p>
        </p:txBody>
      </p:sp>
      <p:cxnSp>
        <p:nvCxnSpPr>
          <p:cNvPr id="6" name="Straight Arrow Connector 5"/>
          <p:cNvCxnSpPr/>
          <p:nvPr/>
        </p:nvCxnSpPr>
        <p:spPr>
          <a:xfrm flipH="1" flipV="1">
            <a:off x="2895600" y="3962400"/>
            <a:ext cx="533400" cy="1981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29000" y="3467100"/>
            <a:ext cx="2895600" cy="24765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105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466134" y="130314"/>
            <a:ext cx="3284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err="1"/>
              <a:t>Eudicots</a:t>
            </a:r>
            <a:r>
              <a:rPr lang="en-US" sz="2000" dirty="0"/>
              <a:t>:  </a:t>
            </a:r>
            <a:r>
              <a:rPr lang="en-US" sz="2000" dirty="0" err="1"/>
              <a:t>Rosids</a:t>
            </a:r>
            <a:r>
              <a:rPr lang="en-US" sz="2000" dirty="0"/>
              <a:t>:  </a:t>
            </a:r>
            <a:r>
              <a:rPr lang="en-US" sz="2000" dirty="0" err="1"/>
              <a:t>Malvaceae</a:t>
            </a:r>
            <a:endParaRPr lang="en-US" sz="2000" dirty="0"/>
          </a:p>
        </p:txBody>
      </p:sp>
      <p:pic>
        <p:nvPicPr>
          <p:cNvPr id="47107" name="Picture 2" descr="http://www.botany.hawaii.edu/faculty/webb/bot201/angiosperm/Fruits/CapsuleMalvace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276600"/>
            <a:ext cx="29289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5"/>
          <p:cNvSpPr txBox="1">
            <a:spLocks noChangeArrowheads="1"/>
          </p:cNvSpPr>
          <p:nvPr/>
        </p:nvSpPr>
        <p:spPr bwMode="auto">
          <a:xfrm>
            <a:off x="6553200" y="6172200"/>
            <a:ext cx="147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i="1"/>
              <a:t>Hibiscus</a:t>
            </a:r>
          </a:p>
        </p:txBody>
      </p:sp>
      <p:pic>
        <p:nvPicPr>
          <p:cNvPr id="47109" name="Picture 4" descr="http://farm3.static.flickr.com/2211/2155343327_f52a80aa23.jpg"/>
          <p:cNvPicPr>
            <a:picLocks noChangeAspect="1" noChangeArrowheads="1"/>
          </p:cNvPicPr>
          <p:nvPr/>
        </p:nvPicPr>
        <p:blipFill>
          <a:blip r:embed="rId3">
            <a:extLst>
              <a:ext uri="{28A0092B-C50C-407E-A947-70E740481C1C}">
                <a14:useLocalDpi xmlns:a14="http://schemas.microsoft.com/office/drawing/2010/main" val="0"/>
              </a:ext>
            </a:extLst>
          </a:blip>
          <a:srcRect l="4800" t="9615" r="12000" b="3847"/>
          <a:stretch>
            <a:fillRect/>
          </a:stretch>
        </p:blipFill>
        <p:spPr bwMode="auto">
          <a:xfrm>
            <a:off x="5791200" y="304800"/>
            <a:ext cx="29051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7"/>
          <p:cNvSpPr txBox="1">
            <a:spLocks noChangeArrowheads="1"/>
          </p:cNvSpPr>
          <p:nvPr/>
        </p:nvSpPr>
        <p:spPr bwMode="auto">
          <a:xfrm>
            <a:off x="6172200" y="2743200"/>
            <a:ext cx="181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i="1"/>
              <a:t>Gossypium</a:t>
            </a:r>
          </a:p>
        </p:txBody>
      </p:sp>
      <p:pic>
        <p:nvPicPr>
          <p:cNvPr id="47111" name="Picture 6" descr="http://www.wnmu.edu/academic/nspages/gilaflora/s_fendleri1.jpg"/>
          <p:cNvPicPr>
            <a:picLocks noChangeAspect="1" noChangeArrowheads="1"/>
          </p:cNvPicPr>
          <p:nvPr/>
        </p:nvPicPr>
        <p:blipFill>
          <a:blip r:embed="rId4">
            <a:extLst>
              <a:ext uri="{28A0092B-C50C-407E-A947-70E740481C1C}">
                <a14:useLocalDpi xmlns:a14="http://schemas.microsoft.com/office/drawing/2010/main" val="0"/>
              </a:ext>
            </a:extLst>
          </a:blip>
          <a:srcRect l="24358" t="16438" r="27132" b="44110"/>
          <a:stretch>
            <a:fillRect/>
          </a:stretch>
        </p:blipFill>
        <p:spPr bwMode="auto">
          <a:xfrm>
            <a:off x="457200" y="838200"/>
            <a:ext cx="3810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Box 9"/>
          <p:cNvSpPr txBox="1">
            <a:spLocks noChangeArrowheads="1"/>
          </p:cNvSpPr>
          <p:nvPr/>
        </p:nvSpPr>
        <p:spPr bwMode="auto">
          <a:xfrm>
            <a:off x="1447800" y="3124200"/>
            <a:ext cx="2017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i="1"/>
              <a:t>Sphaeralcea</a:t>
            </a:r>
          </a:p>
        </p:txBody>
      </p:sp>
      <p:pic>
        <p:nvPicPr>
          <p:cNvPr id="47113" name="Picture 8" descr="http://www.luontoportti.com/suomi/images/8449.jpg"/>
          <p:cNvPicPr>
            <a:picLocks noChangeAspect="1" noChangeArrowheads="1"/>
          </p:cNvPicPr>
          <p:nvPr/>
        </p:nvPicPr>
        <p:blipFill>
          <a:blip r:embed="rId5">
            <a:extLst>
              <a:ext uri="{28A0092B-C50C-407E-A947-70E740481C1C}">
                <a14:useLocalDpi xmlns:a14="http://schemas.microsoft.com/office/drawing/2010/main" val="0"/>
              </a:ext>
            </a:extLst>
          </a:blip>
          <a:srcRect l="3285" t="23013" r="37576" b="29863"/>
          <a:stretch>
            <a:fillRect/>
          </a:stretch>
        </p:blipFill>
        <p:spPr bwMode="auto">
          <a:xfrm>
            <a:off x="381000" y="3581400"/>
            <a:ext cx="39624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TextBox 11"/>
          <p:cNvSpPr txBox="1">
            <a:spLocks noChangeArrowheads="1"/>
          </p:cNvSpPr>
          <p:nvPr/>
        </p:nvSpPr>
        <p:spPr bwMode="auto">
          <a:xfrm>
            <a:off x="1905000" y="6096000"/>
            <a:ext cx="101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b="1" i="1"/>
              <a:t>Alcea</a:t>
            </a:r>
          </a:p>
        </p:txBody>
      </p:sp>
      <p:sp>
        <p:nvSpPr>
          <p:cNvPr id="2" name="TextBox 1"/>
          <p:cNvSpPr txBox="1"/>
          <p:nvPr/>
        </p:nvSpPr>
        <p:spPr>
          <a:xfrm>
            <a:off x="4343400" y="130314"/>
            <a:ext cx="1143000" cy="369332"/>
          </a:xfrm>
          <a:prstGeom prst="rect">
            <a:avLst/>
          </a:prstGeom>
          <a:noFill/>
        </p:spPr>
        <p:txBody>
          <a:bodyPr wrap="square" rtlCol="0">
            <a:spAutoFit/>
          </a:bodyPr>
          <a:lstStyle/>
          <a:p>
            <a:r>
              <a:rPr lang="en-US" dirty="0"/>
              <a:t>Fruits</a:t>
            </a:r>
          </a:p>
        </p:txBody>
      </p:sp>
      <p:sp>
        <p:nvSpPr>
          <p:cNvPr id="3" name="TextBox 2"/>
          <p:cNvSpPr txBox="1"/>
          <p:nvPr/>
        </p:nvSpPr>
        <p:spPr>
          <a:xfrm>
            <a:off x="4419600" y="3162300"/>
            <a:ext cx="1371600" cy="369332"/>
          </a:xfrm>
          <a:prstGeom prst="rect">
            <a:avLst/>
          </a:prstGeom>
          <a:noFill/>
        </p:spPr>
        <p:txBody>
          <a:bodyPr wrap="square" rtlCol="0">
            <a:spAutoFit/>
          </a:bodyPr>
          <a:lstStyle/>
          <a:p>
            <a:r>
              <a:rPr lang="en-US" dirty="0"/>
              <a:t>Schizocarps</a:t>
            </a:r>
          </a:p>
        </p:txBody>
      </p:sp>
      <p:cxnSp>
        <p:nvCxnSpPr>
          <p:cNvPr id="5" name="Straight Arrow Connector 4"/>
          <p:cNvCxnSpPr/>
          <p:nvPr/>
        </p:nvCxnSpPr>
        <p:spPr>
          <a:xfrm flipH="1" flipV="1">
            <a:off x="3465513" y="2362200"/>
            <a:ext cx="1106487" cy="9048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2"/>
          </p:cNvCxnSpPr>
          <p:nvPr/>
        </p:nvCxnSpPr>
        <p:spPr>
          <a:xfrm>
            <a:off x="5105400" y="3531632"/>
            <a:ext cx="1066800" cy="58316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9600" y="4764881"/>
            <a:ext cx="1219200" cy="646331"/>
          </a:xfrm>
          <a:prstGeom prst="rect">
            <a:avLst/>
          </a:prstGeom>
          <a:noFill/>
        </p:spPr>
        <p:txBody>
          <a:bodyPr wrap="square" rtlCol="0">
            <a:spAutoFit/>
          </a:bodyPr>
          <a:lstStyle/>
          <a:p>
            <a:r>
              <a:rPr lang="en-US" dirty="0" err="1"/>
              <a:t>Loculicidal</a:t>
            </a:r>
            <a:r>
              <a:rPr lang="en-US" dirty="0"/>
              <a:t> capsule</a:t>
            </a:r>
          </a:p>
        </p:txBody>
      </p:sp>
      <p:cxnSp>
        <p:nvCxnSpPr>
          <p:cNvPr id="10" name="Straight Arrow Connector 9"/>
          <p:cNvCxnSpPr/>
          <p:nvPr/>
        </p:nvCxnSpPr>
        <p:spPr>
          <a:xfrm flipH="1" flipV="1">
            <a:off x="3200400" y="4953000"/>
            <a:ext cx="1143000" cy="1"/>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1212520"/>
            <a:ext cx="1398319" cy="1477328"/>
          </a:xfrm>
          <a:prstGeom prst="rect">
            <a:avLst/>
          </a:prstGeom>
          <a:noFill/>
        </p:spPr>
        <p:txBody>
          <a:bodyPr wrap="square" rtlCol="0">
            <a:spAutoFit/>
          </a:bodyPr>
          <a:lstStyle/>
          <a:p>
            <a:r>
              <a:rPr lang="en-US" dirty="0" err="1"/>
              <a:t>Loculicidal</a:t>
            </a:r>
            <a:r>
              <a:rPr lang="en-US" dirty="0"/>
              <a:t> capsule, each seed surrounded by hairs</a:t>
            </a:r>
          </a:p>
        </p:txBody>
      </p:sp>
      <p:cxnSp>
        <p:nvCxnSpPr>
          <p:cNvPr id="13" name="Straight Arrow Connector 12"/>
          <p:cNvCxnSpPr/>
          <p:nvPr/>
        </p:nvCxnSpPr>
        <p:spPr>
          <a:xfrm flipV="1">
            <a:off x="5486400" y="838200"/>
            <a:ext cx="990600" cy="8382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300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Eudicots</a:t>
            </a:r>
            <a:r>
              <a:rPr lang="en-US" dirty="0"/>
              <a:t>:  </a:t>
            </a:r>
            <a:r>
              <a:rPr lang="en-US" dirty="0" err="1"/>
              <a:t>Rosids</a:t>
            </a:r>
            <a:r>
              <a:rPr lang="en-US" dirty="0"/>
              <a:t>:  </a:t>
            </a:r>
            <a:r>
              <a:rPr lang="en-US" dirty="0" err="1"/>
              <a:t>Malvaceae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37904"/>
            <a:ext cx="41295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2438400"/>
            <a:ext cx="2819400" cy="369332"/>
          </a:xfrm>
          <a:prstGeom prst="rect">
            <a:avLst/>
          </a:prstGeom>
          <a:noFill/>
        </p:spPr>
        <p:txBody>
          <a:bodyPr wrap="square" rtlCol="0">
            <a:spAutoFit/>
          </a:bodyPr>
          <a:lstStyle/>
          <a:p>
            <a:r>
              <a:rPr lang="en-US" dirty="0"/>
              <a:t>Foliage with stellate hairs</a:t>
            </a:r>
          </a:p>
        </p:txBody>
      </p:sp>
    </p:spTree>
    <p:extLst>
      <p:ext uri="{BB962C8B-B14F-4D97-AF65-F5344CB8AC3E}">
        <p14:creationId xmlns:p14="http://schemas.microsoft.com/office/powerpoint/2010/main" val="2821121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Eudicots</a:t>
            </a:r>
            <a:r>
              <a:rPr lang="en-US" dirty="0"/>
              <a:t>:  </a:t>
            </a:r>
            <a:r>
              <a:rPr lang="en-US" dirty="0" err="1"/>
              <a:t>Rosids</a:t>
            </a:r>
            <a:r>
              <a:rPr lang="en-US" dirty="0"/>
              <a:t>:  </a:t>
            </a:r>
            <a:r>
              <a:rPr lang="en-US" dirty="0" err="1"/>
              <a:t>Malvaceae</a:t>
            </a:r>
            <a:endParaRPr lang="en-US" dirty="0"/>
          </a:p>
        </p:txBody>
      </p:sp>
      <p:sp>
        <p:nvSpPr>
          <p:cNvPr id="3" name="Content Placeholder 2"/>
          <p:cNvSpPr>
            <a:spLocks noGrp="1"/>
          </p:cNvSpPr>
          <p:nvPr>
            <p:ph idx="1"/>
          </p:nvPr>
        </p:nvSpPr>
        <p:spPr/>
        <p:txBody>
          <a:bodyPr/>
          <a:lstStyle/>
          <a:p>
            <a:r>
              <a:rPr lang="en-US" dirty="0"/>
              <a:t>Foliage–</a:t>
            </a:r>
          </a:p>
          <a:p>
            <a:r>
              <a:rPr lang="en-US" dirty="0"/>
              <a:t>Calyx– </a:t>
            </a:r>
          </a:p>
          <a:p>
            <a:r>
              <a:rPr lang="en-US" dirty="0"/>
              <a:t>Corolla– </a:t>
            </a:r>
          </a:p>
          <a:p>
            <a:r>
              <a:rPr lang="en-US" dirty="0"/>
              <a:t>Androecium–</a:t>
            </a:r>
          </a:p>
          <a:p>
            <a:r>
              <a:rPr lang="en-US" dirty="0"/>
              <a:t>Gynoecium– </a:t>
            </a:r>
          </a:p>
          <a:p>
            <a:r>
              <a:rPr lang="en-US" dirty="0"/>
              <a:t>Fruit– </a:t>
            </a:r>
          </a:p>
          <a:p>
            <a:pPr marL="0" indent="0">
              <a:buNone/>
            </a:pPr>
            <a:endParaRPr lang="en-US" dirty="0"/>
          </a:p>
          <a:p>
            <a:endParaRPr lang="en-US" dirty="0"/>
          </a:p>
        </p:txBody>
      </p:sp>
      <p:sp>
        <p:nvSpPr>
          <p:cNvPr id="4" name="TextBox 3"/>
          <p:cNvSpPr txBox="1"/>
          <p:nvPr/>
        </p:nvSpPr>
        <p:spPr>
          <a:xfrm>
            <a:off x="762000" y="5562600"/>
            <a:ext cx="6705600" cy="646331"/>
          </a:xfrm>
          <a:prstGeom prst="rect">
            <a:avLst/>
          </a:prstGeom>
          <a:noFill/>
        </p:spPr>
        <p:txBody>
          <a:bodyPr wrap="square" rtlCol="0">
            <a:spAutoFit/>
          </a:bodyPr>
          <a:lstStyle/>
          <a:p>
            <a:r>
              <a:rPr lang="en-US" dirty="0"/>
              <a:t>Schizocarp</a:t>
            </a:r>
            <a:r>
              <a:rPr lang="en-US" dirty="0">
                <a:sym typeface="Wingdings" pitchFamily="2" charset="2"/>
              </a:rPr>
              <a:t>  dry fruit formed from multiple carpels and breaking into one seeded or few seeded segments between the carpels</a:t>
            </a:r>
            <a:endParaRPr lang="en-US" dirty="0"/>
          </a:p>
        </p:txBody>
      </p:sp>
      <p:sp>
        <p:nvSpPr>
          <p:cNvPr id="5" name="TextBox 4"/>
          <p:cNvSpPr txBox="1"/>
          <p:nvPr/>
        </p:nvSpPr>
        <p:spPr>
          <a:xfrm>
            <a:off x="2514600" y="1676400"/>
            <a:ext cx="2209800" cy="369332"/>
          </a:xfrm>
          <a:prstGeom prst="rect">
            <a:avLst/>
          </a:prstGeom>
          <a:noFill/>
        </p:spPr>
        <p:txBody>
          <a:bodyPr wrap="square" rtlCol="0">
            <a:spAutoFit/>
          </a:bodyPr>
          <a:lstStyle/>
          <a:p>
            <a:r>
              <a:rPr lang="en-US" dirty="0"/>
              <a:t>stellate hairs</a:t>
            </a:r>
          </a:p>
        </p:txBody>
      </p:sp>
      <p:sp>
        <p:nvSpPr>
          <p:cNvPr id="6" name="TextBox 5"/>
          <p:cNvSpPr txBox="1"/>
          <p:nvPr/>
        </p:nvSpPr>
        <p:spPr>
          <a:xfrm>
            <a:off x="2122170" y="2253734"/>
            <a:ext cx="1981200" cy="369332"/>
          </a:xfrm>
          <a:prstGeom prst="rect">
            <a:avLst/>
          </a:prstGeom>
          <a:noFill/>
        </p:spPr>
        <p:txBody>
          <a:bodyPr wrap="square" rtlCol="0">
            <a:spAutoFit/>
          </a:bodyPr>
          <a:lstStyle/>
          <a:p>
            <a:r>
              <a:rPr lang="en-US" dirty="0"/>
              <a:t>5 distinct sepals</a:t>
            </a:r>
          </a:p>
        </p:txBody>
      </p:sp>
      <p:sp>
        <p:nvSpPr>
          <p:cNvPr id="7" name="TextBox 6"/>
          <p:cNvSpPr txBox="1"/>
          <p:nvPr/>
        </p:nvSpPr>
        <p:spPr>
          <a:xfrm>
            <a:off x="2388870" y="2807732"/>
            <a:ext cx="1954530" cy="369332"/>
          </a:xfrm>
          <a:prstGeom prst="rect">
            <a:avLst/>
          </a:prstGeom>
          <a:noFill/>
        </p:spPr>
        <p:txBody>
          <a:bodyPr wrap="square" rtlCol="0">
            <a:spAutoFit/>
          </a:bodyPr>
          <a:lstStyle/>
          <a:p>
            <a:r>
              <a:rPr lang="en-US" dirty="0"/>
              <a:t>5 distinct petals</a:t>
            </a:r>
          </a:p>
        </p:txBody>
      </p:sp>
      <p:sp>
        <p:nvSpPr>
          <p:cNvPr id="8" name="TextBox 7"/>
          <p:cNvSpPr txBox="1"/>
          <p:nvPr/>
        </p:nvSpPr>
        <p:spPr>
          <a:xfrm>
            <a:off x="3238500" y="3429000"/>
            <a:ext cx="3390900" cy="369332"/>
          </a:xfrm>
          <a:prstGeom prst="rect">
            <a:avLst/>
          </a:prstGeom>
          <a:noFill/>
        </p:spPr>
        <p:txBody>
          <a:bodyPr wrap="square" rtlCol="0">
            <a:spAutoFit/>
          </a:bodyPr>
          <a:lstStyle/>
          <a:p>
            <a:r>
              <a:rPr lang="en-US" dirty="0" err="1"/>
              <a:t>monadelphous</a:t>
            </a:r>
            <a:r>
              <a:rPr lang="en-US" dirty="0"/>
              <a:t> stamens (many)</a:t>
            </a:r>
          </a:p>
        </p:txBody>
      </p:sp>
      <p:sp>
        <p:nvSpPr>
          <p:cNvPr id="9" name="TextBox 8"/>
          <p:cNvSpPr txBox="1"/>
          <p:nvPr/>
        </p:nvSpPr>
        <p:spPr>
          <a:xfrm>
            <a:off x="3086100" y="4038600"/>
            <a:ext cx="5829300" cy="369332"/>
          </a:xfrm>
          <a:prstGeom prst="rect">
            <a:avLst/>
          </a:prstGeom>
          <a:noFill/>
        </p:spPr>
        <p:txBody>
          <a:bodyPr wrap="square" rtlCol="0">
            <a:spAutoFit/>
          </a:bodyPr>
          <a:lstStyle/>
          <a:p>
            <a:r>
              <a:rPr lang="en-US" dirty="0"/>
              <a:t>many connate carpels, ovary superior</a:t>
            </a:r>
          </a:p>
        </p:txBody>
      </p:sp>
      <p:sp>
        <p:nvSpPr>
          <p:cNvPr id="10" name="TextBox 9"/>
          <p:cNvSpPr txBox="1"/>
          <p:nvPr/>
        </p:nvSpPr>
        <p:spPr>
          <a:xfrm>
            <a:off x="2034540" y="4648200"/>
            <a:ext cx="3756660" cy="369332"/>
          </a:xfrm>
          <a:prstGeom prst="rect">
            <a:avLst/>
          </a:prstGeom>
          <a:noFill/>
        </p:spPr>
        <p:txBody>
          <a:bodyPr wrap="square" rtlCol="0">
            <a:spAutoFit/>
          </a:bodyPr>
          <a:lstStyle/>
          <a:p>
            <a:r>
              <a:rPr lang="en-US" dirty="0" err="1"/>
              <a:t>loculicidal</a:t>
            </a:r>
            <a:r>
              <a:rPr lang="en-US" dirty="0"/>
              <a:t> capsule or schizocarp</a:t>
            </a:r>
          </a:p>
        </p:txBody>
      </p:sp>
    </p:spTree>
    <p:extLst>
      <p:ext uri="{BB962C8B-B14F-4D97-AF65-F5344CB8AC3E}">
        <p14:creationId xmlns:p14="http://schemas.microsoft.com/office/powerpoint/2010/main" val="403071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8368"/>
            <a:ext cx="8733460" cy="582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76600" y="6477000"/>
            <a:ext cx="3048000" cy="369332"/>
          </a:xfrm>
          <a:prstGeom prst="rect">
            <a:avLst/>
          </a:prstGeom>
          <a:noFill/>
        </p:spPr>
        <p:txBody>
          <a:bodyPr wrap="square" rtlCol="0">
            <a:spAutoFit/>
          </a:bodyPr>
          <a:lstStyle/>
          <a:p>
            <a:r>
              <a:rPr lang="en-US" dirty="0" err="1"/>
              <a:t>Malus</a:t>
            </a:r>
            <a:r>
              <a:rPr lang="en-US" dirty="0"/>
              <a:t> </a:t>
            </a:r>
            <a:r>
              <a:rPr lang="en-US" dirty="0" err="1"/>
              <a:t>pumila</a:t>
            </a:r>
            <a:endParaRPr lang="en-US" dirty="0"/>
          </a:p>
        </p:txBody>
      </p:sp>
      <p:sp>
        <p:nvSpPr>
          <p:cNvPr id="3" name="TextBox 2"/>
          <p:cNvSpPr txBox="1"/>
          <p:nvPr/>
        </p:nvSpPr>
        <p:spPr>
          <a:xfrm>
            <a:off x="3276600" y="76200"/>
            <a:ext cx="2362200" cy="369332"/>
          </a:xfrm>
          <a:prstGeom prst="rect">
            <a:avLst/>
          </a:prstGeom>
          <a:noFill/>
        </p:spPr>
        <p:txBody>
          <a:bodyPr wrap="square" rtlCol="0">
            <a:spAutoFit/>
          </a:bodyPr>
          <a:lstStyle/>
          <a:p>
            <a:r>
              <a:rPr lang="en-US" dirty="0" err="1"/>
              <a:t>Rosids</a:t>
            </a:r>
            <a:r>
              <a:rPr lang="en-US" dirty="0"/>
              <a:t>  (</a:t>
            </a:r>
            <a:r>
              <a:rPr lang="en-US" dirty="0" err="1"/>
              <a:t>Rosaceae</a:t>
            </a:r>
            <a:r>
              <a:rPr lang="en-US" dirty="0"/>
              <a:t>)</a:t>
            </a:r>
          </a:p>
        </p:txBody>
      </p:sp>
    </p:spTree>
    <p:extLst>
      <p:ext uri="{BB962C8B-B14F-4D97-AF65-F5344CB8AC3E}">
        <p14:creationId xmlns:p14="http://schemas.microsoft.com/office/powerpoint/2010/main" val="2942160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6675"/>
            <a:ext cx="51816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611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58199"/>
            <a:ext cx="6051550" cy="565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extBox 3"/>
          <p:cNvSpPr txBox="1">
            <a:spLocks noChangeArrowheads="1"/>
          </p:cNvSpPr>
          <p:nvPr/>
        </p:nvSpPr>
        <p:spPr bwMode="auto">
          <a:xfrm>
            <a:off x="1828800" y="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a:t>Hypothetical Relationships in Rosid Clade</a:t>
            </a:r>
          </a:p>
        </p:txBody>
      </p:sp>
      <p:sp>
        <p:nvSpPr>
          <p:cNvPr id="7171" name="TextBox 5"/>
          <p:cNvSpPr txBox="1">
            <a:spLocks noChangeArrowheads="1"/>
          </p:cNvSpPr>
          <p:nvPr/>
        </p:nvSpPr>
        <p:spPr bwMode="auto">
          <a:xfrm>
            <a:off x="6705600" y="4495800"/>
            <a:ext cx="2254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t>Judd et al. 2016</a:t>
            </a:r>
          </a:p>
        </p:txBody>
      </p:sp>
      <p:sp>
        <p:nvSpPr>
          <p:cNvPr id="4" name="Oval 3"/>
          <p:cNvSpPr/>
          <p:nvPr/>
        </p:nvSpPr>
        <p:spPr>
          <a:xfrm rot="5400000">
            <a:off x="4667348" y="3259835"/>
            <a:ext cx="531020" cy="11789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103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Lots of other important </a:t>
            </a:r>
            <a:r>
              <a:rPr lang="en-US" dirty="0" err="1"/>
              <a:t>Rosid</a:t>
            </a:r>
            <a:r>
              <a:rPr lang="en-US" dirty="0"/>
              <a:t> families</a:t>
            </a:r>
          </a:p>
        </p:txBody>
      </p:sp>
      <p:sp>
        <p:nvSpPr>
          <p:cNvPr id="3" name="Text Placeholder 2"/>
          <p:cNvSpPr>
            <a:spLocks noGrp="1"/>
          </p:cNvSpPr>
          <p:nvPr>
            <p:ph type="body" idx="1"/>
          </p:nvPr>
        </p:nvSpPr>
        <p:spPr/>
        <p:txBody>
          <a:bodyPr/>
          <a:lstStyle/>
          <a:p>
            <a:r>
              <a:rPr lang="en-US" dirty="0" err="1"/>
              <a:t>Cucurbitaceae</a:t>
            </a:r>
            <a:endParaRPr lang="en-US" dirty="0"/>
          </a:p>
        </p:txBody>
      </p:sp>
      <p:sp>
        <p:nvSpPr>
          <p:cNvPr id="5" name="Text Placeholder 4"/>
          <p:cNvSpPr>
            <a:spLocks noGrp="1"/>
          </p:cNvSpPr>
          <p:nvPr>
            <p:ph type="body" sz="quarter" idx="3"/>
          </p:nvPr>
        </p:nvSpPr>
        <p:spPr/>
        <p:txBody>
          <a:bodyPr/>
          <a:lstStyle/>
          <a:p>
            <a:r>
              <a:rPr lang="en-US" dirty="0" err="1"/>
              <a:t>Fagaceae</a:t>
            </a:r>
            <a:endParaRPr lang="en-US" dirty="0"/>
          </a:p>
        </p:txBody>
      </p:sp>
      <p:sp>
        <p:nvSpPr>
          <p:cNvPr id="6" name="Content Placeholder 5"/>
          <p:cNvSpPr>
            <a:spLocks noGrp="1"/>
          </p:cNvSpPr>
          <p:nvPr>
            <p:ph sz="quarter" idx="4"/>
          </p:nvPr>
        </p:nvSpPr>
        <p:spPr/>
        <p:txBody>
          <a:bodyPr>
            <a:normAutofit/>
          </a:bodyPr>
          <a:lstStyle/>
          <a:p>
            <a:pPr marL="0" indent="0">
              <a:buNone/>
            </a:pPr>
            <a:r>
              <a:rPr lang="en-US" sz="1800" dirty="0" err="1"/>
              <a:t>Quercus</a:t>
            </a:r>
            <a:r>
              <a:rPr lang="en-US" sz="1800" dirty="0"/>
              <a:t> </a:t>
            </a:r>
            <a:r>
              <a:rPr lang="en-US" sz="1800" dirty="0" err="1"/>
              <a:t>emoryi</a:t>
            </a:r>
            <a:endParaRPr lang="en-US" sz="1800" dirty="0"/>
          </a:p>
        </p:txBody>
      </p:sp>
      <p:pic>
        <p:nvPicPr>
          <p:cNvPr id="7" name="Picture 2" descr="http://upload.wikimedia.org/wikipedia/commons/9/96/ARS_cucumber.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362200"/>
            <a:ext cx="177167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peoriagardens.com/images/vegherb/CantaloupeAmbro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940" y="2749385"/>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ics.uci.edu/~eppstein/pix/tanaka/PumpkinPlant-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876800"/>
            <a:ext cx="24638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0378" y="4648200"/>
            <a:ext cx="2589662" cy="175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7605" y="2767920"/>
            <a:ext cx="3946230" cy="262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8156" y="4747318"/>
            <a:ext cx="2405128" cy="180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850957" y="5748965"/>
            <a:ext cx="990600" cy="646331"/>
          </a:xfrm>
          <a:prstGeom prst="rect">
            <a:avLst/>
          </a:prstGeom>
          <a:noFill/>
        </p:spPr>
        <p:txBody>
          <a:bodyPr wrap="square" rtlCol="0">
            <a:spAutoFit/>
          </a:bodyPr>
          <a:lstStyle/>
          <a:p>
            <a:r>
              <a:rPr lang="en-US" dirty="0" err="1"/>
              <a:t>Quercus</a:t>
            </a:r>
            <a:r>
              <a:rPr lang="en-US" dirty="0"/>
              <a:t> </a:t>
            </a:r>
            <a:r>
              <a:rPr lang="en-US" dirty="0" err="1"/>
              <a:t>gambelii</a:t>
            </a:r>
            <a:endParaRPr lang="en-US" dirty="0"/>
          </a:p>
        </p:txBody>
      </p:sp>
    </p:spTree>
    <p:extLst>
      <p:ext uri="{BB962C8B-B14F-4D97-AF65-F5344CB8AC3E}">
        <p14:creationId xmlns:p14="http://schemas.microsoft.com/office/powerpoint/2010/main" val="3484252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8575"/>
            <a:ext cx="5048250"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148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1925"/>
            <a:ext cx="5181600"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058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828800"/>
            <a:ext cx="6019800" cy="1754326"/>
          </a:xfrm>
          <a:prstGeom prst="rect">
            <a:avLst/>
          </a:prstGeom>
          <a:noFill/>
        </p:spPr>
        <p:txBody>
          <a:bodyPr wrap="square" rtlCol="0">
            <a:spAutoFit/>
          </a:bodyPr>
          <a:lstStyle/>
          <a:p>
            <a:r>
              <a:rPr lang="en-US" sz="5400" dirty="0"/>
              <a:t>On to the </a:t>
            </a:r>
            <a:r>
              <a:rPr lang="en-US" sz="5400"/>
              <a:t>Superasterids</a:t>
            </a:r>
            <a:r>
              <a:rPr lang="en-US" sz="5400" dirty="0"/>
              <a:t>…!</a:t>
            </a:r>
          </a:p>
        </p:txBody>
      </p:sp>
    </p:spTree>
    <p:extLst>
      <p:ext uri="{BB962C8B-B14F-4D97-AF65-F5344CB8AC3E}">
        <p14:creationId xmlns:p14="http://schemas.microsoft.com/office/powerpoint/2010/main" val="416032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6299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285" y="266700"/>
            <a:ext cx="554062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71108" y="5333889"/>
            <a:ext cx="2895600" cy="584775"/>
          </a:xfrm>
          <a:prstGeom prst="rect">
            <a:avLst/>
          </a:prstGeom>
          <a:noFill/>
        </p:spPr>
        <p:txBody>
          <a:bodyPr wrap="square" rtlCol="0">
            <a:spAutoFit/>
          </a:bodyPr>
          <a:lstStyle/>
          <a:p>
            <a:r>
              <a:rPr lang="en-US" sz="3200" dirty="0" err="1"/>
              <a:t>Prunus</a:t>
            </a:r>
            <a:r>
              <a:rPr lang="en-US" sz="3200" dirty="0"/>
              <a:t> </a:t>
            </a:r>
            <a:r>
              <a:rPr lang="en-US" sz="3200" dirty="0" err="1"/>
              <a:t>serotina</a:t>
            </a:r>
            <a:endParaRPr lang="en-US" sz="3200" dirty="0"/>
          </a:p>
        </p:txBody>
      </p:sp>
      <p:sp>
        <p:nvSpPr>
          <p:cNvPr id="3" name="TextBox 2"/>
          <p:cNvSpPr txBox="1"/>
          <p:nvPr/>
        </p:nvSpPr>
        <p:spPr>
          <a:xfrm>
            <a:off x="3646319" y="6488668"/>
            <a:ext cx="3886200" cy="369332"/>
          </a:xfrm>
          <a:prstGeom prst="rect">
            <a:avLst/>
          </a:prstGeom>
          <a:noFill/>
        </p:spPr>
        <p:txBody>
          <a:bodyPr wrap="square" rtlCol="0">
            <a:spAutoFit/>
          </a:bodyPr>
          <a:lstStyle/>
          <a:p>
            <a:r>
              <a:rPr lang="en-US" dirty="0" err="1"/>
              <a:t>Rosids</a:t>
            </a:r>
            <a:r>
              <a:rPr lang="en-US" dirty="0"/>
              <a:t> (</a:t>
            </a:r>
            <a:r>
              <a:rPr lang="en-US" dirty="0" err="1"/>
              <a:t>Rosaceae</a:t>
            </a:r>
            <a:r>
              <a:rPr lang="en-US" dirty="0"/>
              <a:t>)</a:t>
            </a:r>
          </a:p>
        </p:txBody>
      </p:sp>
    </p:spTree>
    <p:extLst>
      <p:ext uri="{BB962C8B-B14F-4D97-AF65-F5344CB8AC3E}">
        <p14:creationId xmlns:p14="http://schemas.microsoft.com/office/powerpoint/2010/main" val="105724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734897"/>
            <a:ext cx="5051538" cy="367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0"/>
            <a:ext cx="4643544" cy="347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203" y="2971799"/>
            <a:ext cx="2891797" cy="385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304800"/>
            <a:ext cx="2525769" cy="523220"/>
          </a:xfrm>
          <a:prstGeom prst="rect">
            <a:avLst/>
          </a:prstGeom>
          <a:noFill/>
        </p:spPr>
        <p:txBody>
          <a:bodyPr wrap="square" rtlCol="0">
            <a:spAutoFit/>
          </a:bodyPr>
          <a:lstStyle/>
          <a:p>
            <a:r>
              <a:rPr lang="en-US" sz="2800" dirty="0" err="1"/>
              <a:t>Rosids</a:t>
            </a:r>
            <a:endParaRPr lang="en-US" sz="2800" dirty="0"/>
          </a:p>
        </p:txBody>
      </p:sp>
      <p:sp>
        <p:nvSpPr>
          <p:cNvPr id="3" name="TextBox 2"/>
          <p:cNvSpPr txBox="1"/>
          <p:nvPr/>
        </p:nvSpPr>
        <p:spPr>
          <a:xfrm>
            <a:off x="304800" y="1981200"/>
            <a:ext cx="3200400" cy="646331"/>
          </a:xfrm>
          <a:prstGeom prst="rect">
            <a:avLst/>
          </a:prstGeom>
          <a:noFill/>
        </p:spPr>
        <p:txBody>
          <a:bodyPr wrap="square" rtlCol="0">
            <a:spAutoFit/>
          </a:bodyPr>
          <a:lstStyle/>
          <a:p>
            <a:r>
              <a:rPr lang="en-US" dirty="0" err="1"/>
              <a:t>Brassicaceae</a:t>
            </a:r>
            <a:r>
              <a:rPr lang="en-US" dirty="0"/>
              <a:t>:  </a:t>
            </a:r>
            <a:r>
              <a:rPr lang="en-US" dirty="0" err="1"/>
              <a:t>Erysimum</a:t>
            </a:r>
            <a:r>
              <a:rPr lang="en-US" dirty="0"/>
              <a:t> </a:t>
            </a:r>
            <a:r>
              <a:rPr lang="en-US" dirty="0" err="1"/>
              <a:t>capitatum</a:t>
            </a:r>
            <a:endParaRPr lang="en-US" dirty="0"/>
          </a:p>
        </p:txBody>
      </p:sp>
      <p:cxnSp>
        <p:nvCxnSpPr>
          <p:cNvPr id="5" name="Straight Arrow Connector 4"/>
          <p:cNvCxnSpPr/>
          <p:nvPr/>
        </p:nvCxnSpPr>
        <p:spPr>
          <a:xfrm>
            <a:off x="1447800" y="2304365"/>
            <a:ext cx="0" cy="323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43200" y="489466"/>
            <a:ext cx="1676400" cy="923330"/>
          </a:xfrm>
          <a:prstGeom prst="rect">
            <a:avLst/>
          </a:prstGeom>
          <a:noFill/>
        </p:spPr>
        <p:txBody>
          <a:bodyPr wrap="square" rtlCol="0">
            <a:spAutoFit/>
          </a:bodyPr>
          <a:lstStyle/>
          <a:p>
            <a:r>
              <a:rPr lang="en-US" dirty="0" err="1"/>
              <a:t>Fabaceae</a:t>
            </a:r>
            <a:r>
              <a:rPr lang="en-US" dirty="0"/>
              <a:t>:  </a:t>
            </a:r>
            <a:r>
              <a:rPr lang="en-US" dirty="0" err="1"/>
              <a:t>Phaseolus</a:t>
            </a:r>
            <a:r>
              <a:rPr lang="en-US" dirty="0"/>
              <a:t> </a:t>
            </a:r>
            <a:r>
              <a:rPr lang="en-US" dirty="0" err="1"/>
              <a:t>maculatus</a:t>
            </a:r>
            <a:endParaRPr lang="en-US" dirty="0"/>
          </a:p>
        </p:txBody>
      </p:sp>
      <p:cxnSp>
        <p:nvCxnSpPr>
          <p:cNvPr id="8" name="Straight Arrow Connector 7"/>
          <p:cNvCxnSpPr/>
          <p:nvPr/>
        </p:nvCxnSpPr>
        <p:spPr>
          <a:xfrm>
            <a:off x="3962400" y="951131"/>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6477000"/>
            <a:ext cx="5337803" cy="369332"/>
          </a:xfrm>
          <a:prstGeom prst="rect">
            <a:avLst/>
          </a:prstGeom>
          <a:noFill/>
        </p:spPr>
        <p:txBody>
          <a:bodyPr wrap="square" rtlCol="0">
            <a:spAutoFit/>
          </a:bodyPr>
          <a:lstStyle/>
          <a:p>
            <a:r>
              <a:rPr lang="en-US" dirty="0" err="1"/>
              <a:t>Cucurbitaceae</a:t>
            </a:r>
            <a:r>
              <a:rPr lang="en-US" dirty="0"/>
              <a:t>:  </a:t>
            </a:r>
            <a:r>
              <a:rPr lang="en-US" dirty="0" err="1"/>
              <a:t>Cucurbita</a:t>
            </a:r>
            <a:r>
              <a:rPr lang="en-US" dirty="0"/>
              <a:t> </a:t>
            </a:r>
            <a:r>
              <a:rPr lang="en-US" dirty="0" err="1"/>
              <a:t>foetidissima</a:t>
            </a:r>
            <a:endParaRPr lang="en-US" dirty="0"/>
          </a:p>
        </p:txBody>
      </p:sp>
      <p:cxnSp>
        <p:nvCxnSpPr>
          <p:cNvPr id="15" name="Straight Arrow Connector 14"/>
          <p:cNvCxnSpPr/>
          <p:nvPr/>
        </p:nvCxnSpPr>
        <p:spPr>
          <a:xfrm>
            <a:off x="3886200" y="6661666"/>
            <a:ext cx="1371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550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1570</Words>
  <Application>Microsoft Office PowerPoint</Application>
  <PresentationFormat>On-screen Show (4:3)</PresentationFormat>
  <Paragraphs>281</Paragraphs>
  <Slides>75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Times New Roman</vt:lpstr>
      <vt:lpstr>Wingdings</vt:lpstr>
      <vt:lpstr>Office Theme</vt:lpstr>
      <vt:lpstr>Eudicots-- Rosids </vt:lpstr>
      <vt:lpstr>PowerPoint Presentation</vt:lpstr>
      <vt:lpstr>PowerPoint Presentation</vt:lpstr>
      <vt:lpstr>PowerPoint Presentation</vt:lpstr>
      <vt:lpstr>PowerPoint Presentation</vt:lpstr>
      <vt:lpstr>Rosid Clade</vt:lpstr>
      <vt:lpstr>PowerPoint Presentation</vt:lpstr>
      <vt:lpstr>PowerPoint Presentation</vt:lpstr>
      <vt:lpstr>PowerPoint Presentation</vt:lpstr>
      <vt:lpstr>PowerPoint Presentation</vt:lpstr>
      <vt:lpstr>PowerPoint Presentation</vt:lpstr>
      <vt:lpstr>Malpighiales:  an Order including several families well represented in the Gila</vt:lpstr>
      <vt:lpstr>Rosids:  Malpighiales:  Euphorbiaceae:  Euphorbia</vt:lpstr>
      <vt:lpstr>Eudicots:  Rosids:  Fabids:  Malpighiales:  Euphorbiaceae</vt:lpstr>
      <vt:lpstr>Euphorbiaceae</vt:lpstr>
      <vt:lpstr>Euphorbiaceae:  Euphorbia</vt:lpstr>
      <vt:lpstr>PowerPoint Presentation</vt:lpstr>
      <vt:lpstr>PowerPoint Presentation</vt:lpstr>
      <vt:lpstr>Rosids:  Rosales:   Rosaceae</vt:lpstr>
      <vt:lpstr>Rosids:  Rosaceae– wide variety of growth form:  herbs, shrubs, trees</vt:lpstr>
      <vt:lpstr>Rosids:  Rosaceae–  Leaves simple or compound,  commonly toothed</vt:lpstr>
      <vt:lpstr>Rosids:  Rosaceae– Stipules usually present</vt:lpstr>
      <vt:lpstr>Rosaceae– they have a Hypanthium (cuplike structure onto which the perianth and stamens attach)</vt:lpstr>
      <vt:lpstr>Rosaceae– Perigynous flower (hypanthium is free from superior ovary)</vt:lpstr>
      <vt:lpstr>Rosaceae– Perigynous flower (ovary superior)</vt:lpstr>
      <vt:lpstr>Rosaceae– Epigynous flower (hypanthium is adnate to inferior ovary)</vt:lpstr>
      <vt:lpstr>Rosaceae  (Epigynous Flower– hypanthium is adnate to inferior ovary)</vt:lpstr>
      <vt:lpstr>Rosids:  Rosaceae:  Rosa woodsii</vt:lpstr>
      <vt:lpstr>PowerPoint Presentation</vt:lpstr>
      <vt:lpstr>PowerPoint Presentation</vt:lpstr>
      <vt:lpstr>Fabales</vt:lpstr>
      <vt:lpstr>Rosids:  Fabales:  Fabaceae</vt:lpstr>
      <vt:lpstr>Rosids:  Fabales:  Fabaceae</vt:lpstr>
      <vt:lpstr>Rosids:  Fabales:  Fabaceae Story of the Peanut</vt:lpstr>
      <vt:lpstr>Rhizobium– root nodules of Fabaceae often contain this nitrogen fixing bacterium</vt:lpstr>
      <vt:lpstr>Nitrogen Fixing Bacteria</vt:lpstr>
      <vt:lpstr>Anabaena Azollae</vt:lpstr>
      <vt:lpstr>Hosts and Symbionts</vt:lpstr>
      <vt:lpstr>Rosids:  Fabales:  Fabaceae (Growth Form)</vt:lpstr>
      <vt:lpstr>Rosids:  Fabales:  Fabaceae:  Leaves</vt:lpstr>
      <vt:lpstr>Rosids:  Fabaceae:  Flowers</vt:lpstr>
      <vt:lpstr>Rosids:  Fabaceae:  Flowers</vt:lpstr>
      <vt:lpstr>Rosids:  Fabaceae (Flowers)</vt:lpstr>
      <vt:lpstr>Rosids:  Fabaceae (Flowers)</vt:lpstr>
      <vt:lpstr>Rosids:  Fabaceae (Flowers)</vt:lpstr>
      <vt:lpstr>Rosids:  Fabaceae:  Fruit= Legume (or Pod)</vt:lpstr>
      <vt:lpstr>Rosids:  Fabaceae:  Fruit= Legume (or Pod)</vt:lpstr>
      <vt:lpstr>Mequite as Food</vt:lpstr>
      <vt:lpstr>Rosids:  Fabaceae:  Specialized type of legume= loment</vt:lpstr>
      <vt:lpstr>Rosids:  Fabaceae:  Vicia americana</vt:lpstr>
      <vt:lpstr>Rosids:  Fabaceae:  Vicia americana</vt:lpstr>
      <vt:lpstr>PowerPoint Presentation</vt:lpstr>
      <vt:lpstr>Eudicots:  Rosids (Malvids):  Brassicaceae</vt:lpstr>
      <vt:lpstr>PowerPoint Presentation</vt:lpstr>
      <vt:lpstr>PowerPoint Presentation</vt:lpstr>
      <vt:lpstr>Eudicots:  Rosids:  Malvids:  Brassicaceae</vt:lpstr>
      <vt:lpstr>Eudicots:  Rosids:  Brassicaceae</vt:lpstr>
      <vt:lpstr>Eudicots:  Rosids:  Brassicaceae</vt:lpstr>
      <vt:lpstr>Eudicots:  Rosids:  Brassicaceae  (Fruits)</vt:lpstr>
      <vt:lpstr>Eudicots:  Rosids:  Brassicaceae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Eudicots:  Rosids:  Malvaceae</vt:lpstr>
      <vt:lpstr>Eudicots:  Rosids:  Malvaceae</vt:lpstr>
      <vt:lpstr>PowerPoint Presentation</vt:lpstr>
      <vt:lpstr>PowerPoint Presentation</vt:lpstr>
      <vt:lpstr>Lots of other important Rosid families</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Eudicots III-- Rosids</dc:title>
  <dc:creator>Russ</dc:creator>
  <cp:lastModifiedBy>Russ Kleinman</cp:lastModifiedBy>
  <cp:revision>123</cp:revision>
  <cp:lastPrinted>2017-06-21T21:28:10Z</cp:lastPrinted>
  <dcterms:created xsi:type="dcterms:W3CDTF">2011-07-12T21:39:39Z</dcterms:created>
  <dcterms:modified xsi:type="dcterms:W3CDTF">2018-06-14T23:09:25Z</dcterms:modified>
</cp:coreProperties>
</file>